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648" r:id="rId1"/>
  </p:sldMasterIdLst>
  <p:notesMasterIdLst>
    <p:notesMasterId r:id="rId18"/>
  </p:notesMasterIdLst>
  <p:handoutMasterIdLst>
    <p:handoutMasterId r:id="rId19"/>
  </p:handoutMasterIdLst>
  <p:sldIdLst>
    <p:sldId id="256" r:id="rId2"/>
    <p:sldId id="302" r:id="rId3"/>
    <p:sldId id="326" r:id="rId4"/>
    <p:sldId id="325" r:id="rId5"/>
    <p:sldId id="327" r:id="rId6"/>
    <p:sldId id="315" r:id="rId7"/>
    <p:sldId id="317" r:id="rId8"/>
    <p:sldId id="310" r:id="rId9"/>
    <p:sldId id="316" r:id="rId10"/>
    <p:sldId id="318" r:id="rId11"/>
    <p:sldId id="319" r:id="rId12"/>
    <p:sldId id="320" r:id="rId13"/>
    <p:sldId id="321" r:id="rId14"/>
    <p:sldId id="322" r:id="rId15"/>
    <p:sldId id="323" r:id="rId16"/>
    <p:sldId id="324"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Using these slides" id="{F52C0734-0841-42AE-BEB5-3C2ABBED5985}">
          <p14:sldIdLst>
            <p14:sldId id="256"/>
            <p14:sldId id="302"/>
          </p14:sldIdLst>
        </p14:section>
        <p14:section name="Framework overview" id="{945B8B10-FDFD-4497-BAB8-2DCE56DC8C9C}">
          <p14:sldIdLst>
            <p14:sldId id="326"/>
            <p14:sldId id="325"/>
            <p14:sldId id="327"/>
            <p14:sldId id="315"/>
            <p14:sldId id="317"/>
            <p14:sldId id="310"/>
          </p14:sldIdLst>
        </p14:section>
        <p14:section name="Practice Points" id="{30782C08-F236-411F-99C7-A3BD33A4D405}">
          <p14:sldIdLst>
            <p14:sldId id="316"/>
            <p14:sldId id="318"/>
            <p14:sldId id="319"/>
            <p14:sldId id="320"/>
            <p14:sldId id="321"/>
            <p14:sldId id="322"/>
            <p14:sldId id="323"/>
            <p14:sldId id="324"/>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7F36"/>
    <a:srgbClr val="004174"/>
    <a:srgbClr val="598DEC"/>
    <a:srgbClr val="113370"/>
    <a:srgbClr val="FF5363"/>
    <a:srgbClr val="FF647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BDBE8D4-CC91-4807-B110-466239D4665F}" v="42" dt="2024-12-06T12:37:16.28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507" autoAdjust="0"/>
    <p:restoredTop sz="80872" autoAdjust="0"/>
  </p:normalViewPr>
  <p:slideViewPr>
    <p:cSldViewPr snapToGrid="0">
      <p:cViewPr varScale="1">
        <p:scale>
          <a:sx n="78" d="100"/>
          <a:sy n="78" d="100"/>
        </p:scale>
        <p:origin x="1872" y="294"/>
      </p:cViewPr>
      <p:guideLst/>
    </p:cSldViewPr>
  </p:slideViewPr>
  <p:notesTextViewPr>
    <p:cViewPr>
      <p:scale>
        <a:sx n="1" d="1"/>
        <a:sy n="1" d="1"/>
      </p:scale>
      <p:origin x="0" y="0"/>
    </p:cViewPr>
  </p:notesTextViewPr>
  <p:notesViewPr>
    <p:cSldViewPr snapToGrid="0">
      <p:cViewPr varScale="1">
        <p:scale>
          <a:sx n="162" d="100"/>
          <a:sy n="162" d="100"/>
        </p:scale>
        <p:origin x="5416" y="20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4069508-8E1B-E8D7-9C98-E276C2A9F97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34C2E5CD-CFB2-31CF-3100-654678A4155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5F24DDA-9D06-3944-911A-7EF3AC435DA1}" type="datetimeFigureOut">
              <a:rPr lang="en-US" smtClean="0"/>
              <a:t>5/27/2025</a:t>
            </a:fld>
            <a:endParaRPr lang="en-US"/>
          </a:p>
        </p:txBody>
      </p:sp>
      <p:sp>
        <p:nvSpPr>
          <p:cNvPr id="4" name="Footer Placeholder 3">
            <a:extLst>
              <a:ext uri="{FF2B5EF4-FFF2-40B4-BE49-F238E27FC236}">
                <a16:creationId xmlns:a16="http://schemas.microsoft.com/office/drawing/2014/main" id="{6CD81F78-A169-151D-41A5-158ADE6806C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858640D2-4927-5BB7-FCDE-7DF7C73A0B49}"/>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DB2B273-FE2E-4A42-A70E-81372246BBA6}" type="slidenum">
              <a:rPr lang="en-US" smtClean="0"/>
              <a:t>‹#›</a:t>
            </a:fld>
            <a:endParaRPr lang="en-US"/>
          </a:p>
        </p:txBody>
      </p:sp>
    </p:spTree>
    <p:extLst>
      <p:ext uri="{BB962C8B-B14F-4D97-AF65-F5344CB8AC3E}">
        <p14:creationId xmlns:p14="http://schemas.microsoft.com/office/powerpoint/2010/main" val="39940288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6D4FDA8-1DFC-4A4A-9454-844275E02691}" type="datetimeFigureOut">
              <a:rPr lang="en-AU" smtClean="0"/>
              <a:t>27/05/2025</a:t>
            </a:fld>
            <a:endParaRPr lang="en-A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494BC37-E56E-4461-8C53-3BD8178755BA}" type="slidenum">
              <a:rPr lang="en-AU" smtClean="0"/>
              <a:t>‹#›</a:t>
            </a:fld>
            <a:endParaRPr lang="en-AU"/>
          </a:p>
        </p:txBody>
      </p:sp>
    </p:spTree>
    <p:extLst>
      <p:ext uri="{BB962C8B-B14F-4D97-AF65-F5344CB8AC3E}">
        <p14:creationId xmlns:p14="http://schemas.microsoft.com/office/powerpoint/2010/main" val="31253773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AU" dirty="0"/>
              <a:t>The Clinical Coding Practice Framework is published by HIMAA </a:t>
            </a:r>
          </a:p>
          <a:p>
            <a:pPr marL="171450" indent="-171450">
              <a:buFont typeface="Arial" panose="020B0604020202020204" pitchFamily="34" charset="0"/>
              <a:buChar char="•"/>
            </a:pPr>
            <a:r>
              <a:rPr lang="en-AU" dirty="0"/>
              <a:t>Version 2.0 was published in October 2024 after public consultation with the industry</a:t>
            </a:r>
          </a:p>
        </p:txBody>
      </p:sp>
      <p:sp>
        <p:nvSpPr>
          <p:cNvPr id="4" name="Slide Number Placeholder 3"/>
          <p:cNvSpPr>
            <a:spLocks noGrp="1"/>
          </p:cNvSpPr>
          <p:nvPr>
            <p:ph type="sldNum" sz="quarter" idx="5"/>
          </p:nvPr>
        </p:nvSpPr>
        <p:spPr/>
        <p:txBody>
          <a:bodyPr/>
          <a:lstStyle/>
          <a:p>
            <a:fld id="{A494BC37-E56E-4461-8C53-3BD8178755BA}" type="slidenum">
              <a:rPr lang="en-AU" smtClean="0"/>
              <a:t>1</a:t>
            </a:fld>
            <a:endParaRPr lang="en-AU"/>
          </a:p>
        </p:txBody>
      </p:sp>
    </p:spTree>
    <p:extLst>
      <p:ext uri="{BB962C8B-B14F-4D97-AF65-F5344CB8AC3E}">
        <p14:creationId xmlns:p14="http://schemas.microsoft.com/office/powerpoint/2010/main" val="17253009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AU" sz="1200" dirty="0">
                <a:solidFill>
                  <a:srgbClr val="000000"/>
                </a:solidFill>
                <a:effectLst/>
                <a:latin typeface="Arial" panose="020B0604020202020204" pitchFamily="34" charset="0"/>
                <a:ea typeface="Times New Roman" panose="02020603050405020304" pitchFamily="18" charset="0"/>
              </a:rPr>
              <a:t>These slide may be used by members of the workforce in the local implementation of the Framework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AU" sz="1200" dirty="0">
                <a:solidFill>
                  <a:srgbClr val="000000"/>
                </a:solidFill>
                <a:effectLst/>
                <a:latin typeface="Arial" panose="020B0604020202020204" pitchFamily="34" charset="0"/>
              </a:rPr>
              <a:t>Attribution is how health services can ensure they meet the requirements under the Creative Commons licence</a:t>
            </a:r>
            <a:endParaRPr lang="en-AU" dirty="0"/>
          </a:p>
        </p:txBody>
      </p:sp>
      <p:sp>
        <p:nvSpPr>
          <p:cNvPr id="4" name="Slide Number Placeholder 3"/>
          <p:cNvSpPr>
            <a:spLocks noGrp="1"/>
          </p:cNvSpPr>
          <p:nvPr>
            <p:ph type="sldNum" sz="quarter" idx="5"/>
          </p:nvPr>
        </p:nvSpPr>
        <p:spPr/>
        <p:txBody>
          <a:bodyPr/>
          <a:lstStyle/>
          <a:p>
            <a:fld id="{A494BC37-E56E-4461-8C53-3BD8178755BA}" type="slidenum">
              <a:rPr lang="en-AU" smtClean="0"/>
              <a:t>2</a:t>
            </a:fld>
            <a:endParaRPr lang="en-AU"/>
          </a:p>
        </p:txBody>
      </p:sp>
    </p:spTree>
    <p:extLst>
      <p:ext uri="{BB962C8B-B14F-4D97-AF65-F5344CB8AC3E}">
        <p14:creationId xmlns:p14="http://schemas.microsoft.com/office/powerpoint/2010/main" val="32197639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The clinical coding process uses clinical documentation of conditions treated, investigated or requiring other clinical care to produce high-quality data that can be used by health services, health departments, national government agencies, researchers and funders of private health</a:t>
            </a:r>
          </a:p>
          <a:p>
            <a:pPr marL="171450" indent="-171450">
              <a:buFont typeface="Arial" panose="020B0604020202020204" pitchFamily="34" charset="0"/>
              <a:buChar char="•"/>
            </a:pPr>
            <a:endParaRPr lang="en-AU" dirty="0"/>
          </a:p>
        </p:txBody>
      </p:sp>
      <p:sp>
        <p:nvSpPr>
          <p:cNvPr id="4" name="Slide Number Placeholder 3"/>
          <p:cNvSpPr>
            <a:spLocks noGrp="1"/>
          </p:cNvSpPr>
          <p:nvPr>
            <p:ph type="sldNum" sz="quarter" idx="5"/>
          </p:nvPr>
        </p:nvSpPr>
        <p:spPr/>
        <p:txBody>
          <a:bodyPr/>
          <a:lstStyle/>
          <a:p>
            <a:fld id="{A494BC37-E56E-4461-8C53-3BD8178755BA}" type="slidenum">
              <a:rPr lang="en-AU" smtClean="0"/>
              <a:t>3</a:t>
            </a:fld>
            <a:endParaRPr lang="en-AU"/>
          </a:p>
        </p:txBody>
      </p:sp>
    </p:spTree>
    <p:extLst>
      <p:ext uri="{BB962C8B-B14F-4D97-AF65-F5344CB8AC3E}">
        <p14:creationId xmlns:p14="http://schemas.microsoft.com/office/powerpoint/2010/main" val="34484551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Certain factors influence clinical coded data at the national, jurisdictional and health service/</a:t>
            </a:r>
            <a:r>
              <a:rPr lang="en-US" dirty="0" err="1"/>
              <a:t>organisational</a:t>
            </a:r>
            <a:r>
              <a:rPr lang="en-US" dirty="0"/>
              <a:t> level. These factors work together to ensure clinical coded data is consistently reported at the national level but may differ at jurisdictional or </a:t>
            </a:r>
            <a:r>
              <a:rPr lang="en-US" dirty="0" err="1"/>
              <a:t>organisational</a:t>
            </a:r>
            <a:r>
              <a:rPr lang="en-US" dirty="0"/>
              <a:t> (health service or health network) levels to enable local priorities to be captured without influencing nationally collected data. </a:t>
            </a:r>
            <a:endParaRPr lang="en-AU" dirty="0"/>
          </a:p>
        </p:txBody>
      </p:sp>
      <p:sp>
        <p:nvSpPr>
          <p:cNvPr id="4" name="Slide Number Placeholder 3"/>
          <p:cNvSpPr>
            <a:spLocks noGrp="1"/>
          </p:cNvSpPr>
          <p:nvPr>
            <p:ph type="sldNum" sz="quarter" idx="5"/>
          </p:nvPr>
        </p:nvSpPr>
        <p:spPr/>
        <p:txBody>
          <a:bodyPr/>
          <a:lstStyle/>
          <a:p>
            <a:fld id="{A494BC37-E56E-4461-8C53-3BD8178755BA}" type="slidenum">
              <a:rPr lang="en-AU" smtClean="0"/>
              <a:t>4</a:t>
            </a:fld>
            <a:endParaRPr lang="en-AU"/>
          </a:p>
        </p:txBody>
      </p:sp>
    </p:spTree>
    <p:extLst>
      <p:ext uri="{BB962C8B-B14F-4D97-AF65-F5344CB8AC3E}">
        <p14:creationId xmlns:p14="http://schemas.microsoft.com/office/powerpoint/2010/main" val="30821597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52866B-6E79-6B18-E887-BF17D5B7A5D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BB62EE-12AC-5AD0-10D1-AE3110A17B9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96A2F93-D54F-E5A3-254C-6694BBB2E830}"/>
              </a:ext>
            </a:extLst>
          </p:cNvPr>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AU" sz="1200" dirty="0">
                <a:solidFill>
                  <a:srgbClr val="000000"/>
                </a:solidFill>
                <a:effectLst/>
                <a:latin typeface="Arial" panose="020B0604020202020204" pitchFamily="34" charset="0"/>
                <a:ea typeface="Times New Roman" panose="02020603050405020304" pitchFamily="18" charset="0"/>
              </a:rPr>
              <a:t>The Pillar requirements introduce the systems approach to supporting good practice in the clinical coding process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AU" sz="1200" dirty="0">
                <a:solidFill>
                  <a:srgbClr val="000000"/>
                </a:solidFill>
                <a:effectLst/>
                <a:latin typeface="Arial" panose="020B0604020202020204" pitchFamily="34" charset="0"/>
                <a:ea typeface="Times New Roman" panose="02020603050405020304" pitchFamily="18" charset="0"/>
              </a:rPr>
              <a:t>There are 28 requirements in total, spread across 8 themes and 4 pillars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AU" sz="1200" dirty="0">
                <a:solidFill>
                  <a:srgbClr val="000000"/>
                </a:solidFill>
                <a:effectLst/>
                <a:latin typeface="Arial" panose="020B0604020202020204" pitchFamily="34" charset="0"/>
                <a:ea typeface="Times New Roman" panose="02020603050405020304" pitchFamily="18" charset="0"/>
              </a:rPr>
              <a:t>References are used in the Framework (e.g. A, B, C, D for Pillars; A2, B3, D13 for Requirements) to enable consistency in describing the policies, systems and procedures that a health service uses to support the workforce</a:t>
            </a:r>
          </a:p>
          <a:p>
            <a:pPr marL="171450" indent="-171450">
              <a:buFont typeface="Arial" panose="020B0604020202020204" pitchFamily="34" charset="0"/>
              <a:buChar char="•"/>
            </a:pPr>
            <a:endParaRPr lang="en-AU" dirty="0"/>
          </a:p>
        </p:txBody>
      </p:sp>
      <p:sp>
        <p:nvSpPr>
          <p:cNvPr id="4" name="Slide Number Placeholder 3">
            <a:extLst>
              <a:ext uri="{FF2B5EF4-FFF2-40B4-BE49-F238E27FC236}">
                <a16:creationId xmlns:a16="http://schemas.microsoft.com/office/drawing/2014/main" id="{539E3622-3FD5-78A4-FCDB-04D3138363A8}"/>
              </a:ext>
            </a:extLst>
          </p:cNvPr>
          <p:cNvSpPr>
            <a:spLocks noGrp="1"/>
          </p:cNvSpPr>
          <p:nvPr>
            <p:ph type="sldNum" sz="quarter" idx="5"/>
          </p:nvPr>
        </p:nvSpPr>
        <p:spPr/>
        <p:txBody>
          <a:bodyPr/>
          <a:lstStyle/>
          <a:p>
            <a:fld id="{A494BC37-E56E-4461-8C53-3BD8178755BA}" type="slidenum">
              <a:rPr lang="en-AU" smtClean="0"/>
              <a:t>5</a:t>
            </a:fld>
            <a:endParaRPr lang="en-AU"/>
          </a:p>
        </p:txBody>
      </p:sp>
    </p:spTree>
    <p:extLst>
      <p:ext uri="{BB962C8B-B14F-4D97-AF65-F5344CB8AC3E}">
        <p14:creationId xmlns:p14="http://schemas.microsoft.com/office/powerpoint/2010/main" val="34305086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AU" dirty="0"/>
              <a:t>The Pillar requirements have structures to support understanding and clarity:</a:t>
            </a:r>
          </a:p>
          <a:p>
            <a:pPr marL="628650" lvl="1" indent="-171450">
              <a:buFont typeface="Arial" panose="020B0604020202020204" pitchFamily="34" charset="0"/>
              <a:buChar char="•"/>
            </a:pPr>
            <a:r>
              <a:rPr lang="en-AU" dirty="0"/>
              <a:t>Pillars are the highest level of the requirements – they have references of a single letter (e.g. A, B…)</a:t>
            </a:r>
          </a:p>
          <a:p>
            <a:pPr marL="628650" lvl="1" indent="-171450">
              <a:buFont typeface="Arial" panose="020B0604020202020204" pitchFamily="34" charset="0"/>
              <a:buChar char="•"/>
            </a:pPr>
            <a:r>
              <a:rPr lang="en-AU" dirty="0"/>
              <a:t>Themes are the next level of the requirements, they have no references but are useful in grouping together two or more requirements. They are written in reference to supporting the pillar. For the example on this slide “Health services </a:t>
            </a:r>
            <a:r>
              <a:rPr lang="en-AU" b="1" dirty="0"/>
              <a:t>support clinical coding education </a:t>
            </a:r>
            <a:r>
              <a:rPr lang="en-AU" dirty="0"/>
              <a:t>by:” + “Ensuring Skills and Knowledge”</a:t>
            </a:r>
          </a:p>
          <a:p>
            <a:pPr marL="628650" lvl="1" indent="-171450">
              <a:buFont typeface="Arial" panose="020B0604020202020204" pitchFamily="34" charset="0"/>
              <a:buChar char="•"/>
            </a:pPr>
            <a:r>
              <a:rPr lang="en-AU" dirty="0"/>
              <a:t>Requirements describe the policies, systems and procedures required to support the workforce – they have references of a letter and a number (e.g. A2, C3, D10). Requirements also have implementation notes that provide context.</a:t>
            </a:r>
          </a:p>
          <a:p>
            <a:pPr marL="628650" lvl="1" indent="-171450">
              <a:buFont typeface="Arial" panose="020B0604020202020204" pitchFamily="34" charset="0"/>
              <a:buChar char="•"/>
            </a:pPr>
            <a:endParaRPr lang="en-AU" dirty="0"/>
          </a:p>
        </p:txBody>
      </p:sp>
      <p:sp>
        <p:nvSpPr>
          <p:cNvPr id="4" name="Slide Number Placeholder 3"/>
          <p:cNvSpPr>
            <a:spLocks noGrp="1"/>
          </p:cNvSpPr>
          <p:nvPr>
            <p:ph type="sldNum" sz="quarter" idx="5"/>
          </p:nvPr>
        </p:nvSpPr>
        <p:spPr/>
        <p:txBody>
          <a:bodyPr/>
          <a:lstStyle/>
          <a:p>
            <a:fld id="{A494BC37-E56E-4461-8C53-3BD8178755BA}" type="slidenum">
              <a:rPr lang="en-AU" smtClean="0"/>
              <a:t>6</a:t>
            </a:fld>
            <a:endParaRPr lang="en-AU"/>
          </a:p>
        </p:txBody>
      </p:sp>
    </p:spTree>
    <p:extLst>
      <p:ext uri="{BB962C8B-B14F-4D97-AF65-F5344CB8AC3E}">
        <p14:creationId xmlns:p14="http://schemas.microsoft.com/office/powerpoint/2010/main" val="18061250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AU" dirty="0"/>
              <a:t>The clinical coding process can be broken down into 4 main stages</a:t>
            </a:r>
          </a:p>
          <a:p>
            <a:pPr marL="171450" indent="-171450">
              <a:buFont typeface="Arial" panose="020B0604020202020204" pitchFamily="34" charset="0"/>
              <a:buChar char="•"/>
            </a:pPr>
            <a:r>
              <a:rPr lang="en-AU" dirty="0"/>
              <a:t>The diagram shows the typical workforce involved in each stage – the Pillar requirements require health services to determine the roles, responsibilities, qualifications and training required to undertake the stages</a:t>
            </a:r>
          </a:p>
          <a:p>
            <a:pPr marL="171450" indent="-171450">
              <a:buFont typeface="Arial" panose="020B0604020202020204" pitchFamily="34" charset="0"/>
              <a:buChar char="•"/>
            </a:pPr>
            <a:r>
              <a:rPr lang="en-AU" dirty="0"/>
              <a:t>Health services may determine that a role covers one or more of these stages</a:t>
            </a:r>
          </a:p>
        </p:txBody>
      </p:sp>
      <p:sp>
        <p:nvSpPr>
          <p:cNvPr id="4" name="Slide Number Placeholder 3"/>
          <p:cNvSpPr>
            <a:spLocks noGrp="1"/>
          </p:cNvSpPr>
          <p:nvPr>
            <p:ph type="sldNum" sz="quarter" idx="5"/>
          </p:nvPr>
        </p:nvSpPr>
        <p:spPr/>
        <p:txBody>
          <a:bodyPr/>
          <a:lstStyle/>
          <a:p>
            <a:fld id="{A494BC37-E56E-4461-8C53-3BD8178755BA}" type="slidenum">
              <a:rPr lang="en-AU" smtClean="0"/>
              <a:t>7</a:t>
            </a:fld>
            <a:endParaRPr lang="en-AU"/>
          </a:p>
        </p:txBody>
      </p:sp>
    </p:spTree>
    <p:extLst>
      <p:ext uri="{BB962C8B-B14F-4D97-AF65-F5344CB8AC3E}">
        <p14:creationId xmlns:p14="http://schemas.microsoft.com/office/powerpoint/2010/main" val="18867467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AU" dirty="0"/>
              <a:t>Practice points guide the workforce in good practice</a:t>
            </a:r>
          </a:p>
          <a:p>
            <a:pPr marL="171450" indent="-171450">
              <a:buFont typeface="Arial" panose="020B0604020202020204" pitchFamily="34" charset="0"/>
              <a:buChar char="•"/>
            </a:pPr>
            <a:r>
              <a:rPr lang="en-AU" dirty="0"/>
              <a:t>There are two types of practice points for each stage of the clinical coding process:</a:t>
            </a:r>
          </a:p>
          <a:p>
            <a:pPr marL="628650" lvl="1" indent="-171450">
              <a:buFont typeface="Arial" panose="020B0604020202020204" pitchFamily="34" charset="0"/>
              <a:buChar char="•"/>
            </a:pPr>
            <a:r>
              <a:rPr lang="en-AU" dirty="0"/>
              <a:t>Priority practice points – the workforce should be very familiar with and apply these practice points</a:t>
            </a:r>
          </a:p>
          <a:p>
            <a:pPr marL="628650" lvl="1" indent="-171450">
              <a:buFont typeface="Arial" panose="020B0604020202020204" pitchFamily="34" charset="0"/>
              <a:buChar char="•"/>
            </a:pPr>
            <a:r>
              <a:rPr lang="en-AU" dirty="0"/>
              <a:t>Supporting practice points – the workforce should recognise and understand these practice points</a:t>
            </a:r>
          </a:p>
        </p:txBody>
      </p:sp>
      <p:sp>
        <p:nvSpPr>
          <p:cNvPr id="4" name="Slide Number Placeholder 3"/>
          <p:cNvSpPr>
            <a:spLocks noGrp="1"/>
          </p:cNvSpPr>
          <p:nvPr>
            <p:ph type="sldNum" sz="quarter" idx="5"/>
          </p:nvPr>
        </p:nvSpPr>
        <p:spPr/>
        <p:txBody>
          <a:bodyPr/>
          <a:lstStyle/>
          <a:p>
            <a:fld id="{A494BC37-E56E-4461-8C53-3BD8178755BA}" type="slidenum">
              <a:rPr lang="en-AU" smtClean="0"/>
              <a:t>8</a:t>
            </a:fld>
            <a:endParaRPr lang="en-AU"/>
          </a:p>
        </p:txBody>
      </p:sp>
    </p:spTree>
    <p:extLst>
      <p:ext uri="{BB962C8B-B14F-4D97-AF65-F5344CB8AC3E}">
        <p14:creationId xmlns:p14="http://schemas.microsoft.com/office/powerpoint/2010/main" val="28574196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1148627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CDB9FC1-8E35-1680-00E0-6D8E9B520143}"/>
              </a:ext>
            </a:extLst>
          </p:cNvPr>
          <p:cNvSpPr/>
          <p:nvPr userDrawn="1"/>
        </p:nvSpPr>
        <p:spPr>
          <a:xfrm>
            <a:off x="0" y="0"/>
            <a:ext cx="12192000" cy="6885991"/>
          </a:xfrm>
          <a:prstGeom prst="rect">
            <a:avLst/>
          </a:prstGeom>
          <a:solidFill>
            <a:srgbClr val="00417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4" name="Rectangle 3">
            <a:extLst>
              <a:ext uri="{FF2B5EF4-FFF2-40B4-BE49-F238E27FC236}">
                <a16:creationId xmlns:a16="http://schemas.microsoft.com/office/drawing/2014/main" id="{ACC5BC4A-054C-292D-B87E-1B9BE6E15873}"/>
              </a:ext>
            </a:extLst>
          </p:cNvPr>
          <p:cNvSpPr/>
          <p:nvPr userDrawn="1"/>
        </p:nvSpPr>
        <p:spPr>
          <a:xfrm>
            <a:off x="8229600" y="2799183"/>
            <a:ext cx="3962400" cy="4086808"/>
          </a:xfrm>
          <a:prstGeom prst="rect">
            <a:avLst/>
          </a:prstGeom>
          <a:solidFill>
            <a:srgbClr val="F57F3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2" name="Picture Placeholder 8">
            <a:extLst>
              <a:ext uri="{FF2B5EF4-FFF2-40B4-BE49-F238E27FC236}">
                <a16:creationId xmlns:a16="http://schemas.microsoft.com/office/drawing/2014/main" id="{1235D6C7-1B69-6D3D-E64D-4F9744B7483E}"/>
              </a:ext>
            </a:extLst>
          </p:cNvPr>
          <p:cNvSpPr>
            <a:spLocks noGrp="1"/>
          </p:cNvSpPr>
          <p:nvPr>
            <p:ph type="pic" sz="quarter" idx="10"/>
          </p:nvPr>
        </p:nvSpPr>
        <p:spPr>
          <a:xfrm>
            <a:off x="7056582" y="787400"/>
            <a:ext cx="3657601" cy="5283200"/>
          </a:xfrm>
          <a:custGeom>
            <a:avLst/>
            <a:gdLst>
              <a:gd name="connsiteX0" fmla="*/ 199578 w 2537925"/>
              <a:gd name="connsiteY0" fmla="*/ 0 h 3601615"/>
              <a:gd name="connsiteX1" fmla="*/ 2338348 w 2537925"/>
              <a:gd name="connsiteY1" fmla="*/ 0 h 3601615"/>
              <a:gd name="connsiteX2" fmla="*/ 2416030 w 2537925"/>
              <a:gd name="connsiteY2" fmla="*/ 15683 h 3601615"/>
              <a:gd name="connsiteX3" fmla="*/ 2533871 w 2537925"/>
              <a:gd name="connsiteY3" fmla="*/ 159359 h 3601615"/>
              <a:gd name="connsiteX4" fmla="*/ 2537925 w 2537925"/>
              <a:gd name="connsiteY4" fmla="*/ 199572 h 3601615"/>
              <a:gd name="connsiteX5" fmla="*/ 2537925 w 2537925"/>
              <a:gd name="connsiteY5" fmla="*/ 3402042 h 3601615"/>
              <a:gd name="connsiteX6" fmla="*/ 2533871 w 2537925"/>
              <a:gd name="connsiteY6" fmla="*/ 3442255 h 3601615"/>
              <a:gd name="connsiteX7" fmla="*/ 2338343 w 2537925"/>
              <a:gd name="connsiteY7" fmla="*/ 3601615 h 3601615"/>
              <a:gd name="connsiteX8" fmla="*/ 199583 w 2537925"/>
              <a:gd name="connsiteY8" fmla="*/ 3601615 h 3601615"/>
              <a:gd name="connsiteX9" fmla="*/ 0 w 2537925"/>
              <a:gd name="connsiteY9" fmla="*/ 3402032 h 3601615"/>
              <a:gd name="connsiteX10" fmla="*/ 0 w 2537925"/>
              <a:gd name="connsiteY10" fmla="*/ 199582 h 3601615"/>
              <a:gd name="connsiteX11" fmla="*/ 121896 w 2537925"/>
              <a:gd name="connsiteY11" fmla="*/ 15683 h 36016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7925" h="3601615">
                <a:moveTo>
                  <a:pt x="199578" y="0"/>
                </a:moveTo>
                <a:lnTo>
                  <a:pt x="2338348" y="0"/>
                </a:lnTo>
                <a:lnTo>
                  <a:pt x="2416030" y="15683"/>
                </a:lnTo>
                <a:cubicBezTo>
                  <a:pt x="2475725" y="40932"/>
                  <a:pt x="2520578" y="94397"/>
                  <a:pt x="2533871" y="159359"/>
                </a:cubicBezTo>
                <a:lnTo>
                  <a:pt x="2537925" y="199572"/>
                </a:lnTo>
                <a:lnTo>
                  <a:pt x="2537925" y="3402042"/>
                </a:lnTo>
                <a:lnTo>
                  <a:pt x="2533871" y="3442255"/>
                </a:lnTo>
                <a:cubicBezTo>
                  <a:pt x="2515261" y="3533202"/>
                  <a:pt x="2434792" y="3601615"/>
                  <a:pt x="2338343" y="3601615"/>
                </a:cubicBezTo>
                <a:lnTo>
                  <a:pt x="199583" y="3601615"/>
                </a:lnTo>
                <a:cubicBezTo>
                  <a:pt x="89356" y="3601615"/>
                  <a:pt x="0" y="3512259"/>
                  <a:pt x="0" y="3402032"/>
                </a:cubicBezTo>
                <a:lnTo>
                  <a:pt x="0" y="199582"/>
                </a:lnTo>
                <a:cubicBezTo>
                  <a:pt x="0" y="116912"/>
                  <a:pt x="50263" y="45982"/>
                  <a:pt x="121896" y="15683"/>
                </a:cubicBezTo>
                <a:close/>
              </a:path>
            </a:pathLst>
          </a:custGeom>
          <a:pattFill prst="pct5">
            <a:fgClr>
              <a:srgbClr val="2E6622"/>
            </a:fgClr>
            <a:bgClr>
              <a:schemeClr val="bg1"/>
            </a:bgClr>
          </a:pattFill>
          <a:ln>
            <a:noFill/>
          </a:ln>
        </p:spPr>
        <p:txBody>
          <a:bodyPr vert="horz" lIns="91440" tIns="45720" rIns="91440" bIns="45720" rtlCol="0">
            <a:normAutofit/>
          </a:bodyPr>
          <a:lstStyle>
            <a:lvl1pPr>
              <a:defRPr lang="en-ID" sz="1600"/>
            </a:lvl1pPr>
          </a:lstStyle>
          <a:p>
            <a:pPr lvl="0"/>
            <a:endParaRPr lang="en-ID"/>
          </a:p>
        </p:txBody>
      </p:sp>
    </p:spTree>
    <p:extLst>
      <p:ext uri="{BB962C8B-B14F-4D97-AF65-F5344CB8AC3E}">
        <p14:creationId xmlns:p14="http://schemas.microsoft.com/office/powerpoint/2010/main" val="10066251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2" name="Freeform: Shape 1">
            <a:extLst>
              <a:ext uri="{FF2B5EF4-FFF2-40B4-BE49-F238E27FC236}">
                <a16:creationId xmlns:a16="http://schemas.microsoft.com/office/drawing/2014/main" id="{4BAFB9A8-B222-6E04-34D6-C7670C9752FC}"/>
              </a:ext>
            </a:extLst>
          </p:cNvPr>
          <p:cNvSpPr/>
          <p:nvPr userDrawn="1"/>
        </p:nvSpPr>
        <p:spPr>
          <a:xfrm>
            <a:off x="0" y="784053"/>
            <a:ext cx="4164437" cy="5449078"/>
          </a:xfrm>
          <a:custGeom>
            <a:avLst/>
            <a:gdLst>
              <a:gd name="connsiteX0" fmla="*/ 1439898 w 4164437"/>
              <a:gd name="connsiteY0" fmla="*/ 0 h 5449078"/>
              <a:gd name="connsiteX1" fmla="*/ 4164437 w 4164437"/>
              <a:gd name="connsiteY1" fmla="*/ 2724539 h 5449078"/>
              <a:gd name="connsiteX2" fmla="*/ 1439898 w 4164437"/>
              <a:gd name="connsiteY2" fmla="*/ 5449078 h 5449078"/>
              <a:gd name="connsiteX3" fmla="*/ 141221 w 4164437"/>
              <a:gd name="connsiteY3" fmla="*/ 5120241 h 5449078"/>
              <a:gd name="connsiteX4" fmla="*/ 0 w 4164437"/>
              <a:gd name="connsiteY4" fmla="*/ 5034447 h 5449078"/>
              <a:gd name="connsiteX5" fmla="*/ 0 w 4164437"/>
              <a:gd name="connsiteY5" fmla="*/ 414631 h 5449078"/>
              <a:gd name="connsiteX6" fmla="*/ 141221 w 4164437"/>
              <a:gd name="connsiteY6" fmla="*/ 328837 h 5449078"/>
              <a:gd name="connsiteX7" fmla="*/ 1439898 w 4164437"/>
              <a:gd name="connsiteY7" fmla="*/ 0 h 5449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64437" h="5449078">
                <a:moveTo>
                  <a:pt x="1439898" y="0"/>
                </a:moveTo>
                <a:cubicBezTo>
                  <a:pt x="2944619" y="0"/>
                  <a:pt x="4164437" y="1219818"/>
                  <a:pt x="4164437" y="2724539"/>
                </a:cubicBezTo>
                <a:cubicBezTo>
                  <a:pt x="4164437" y="4229260"/>
                  <a:pt x="2944619" y="5449078"/>
                  <a:pt x="1439898" y="5449078"/>
                </a:cubicBezTo>
                <a:cubicBezTo>
                  <a:pt x="969673" y="5449078"/>
                  <a:pt x="527270" y="5329955"/>
                  <a:pt x="141221" y="5120241"/>
                </a:cubicBezTo>
                <a:lnTo>
                  <a:pt x="0" y="5034447"/>
                </a:lnTo>
                <a:lnTo>
                  <a:pt x="0" y="414631"/>
                </a:lnTo>
                <a:lnTo>
                  <a:pt x="141221" y="328837"/>
                </a:lnTo>
                <a:cubicBezTo>
                  <a:pt x="527270" y="119123"/>
                  <a:pt x="969673" y="0"/>
                  <a:pt x="1439898" y="0"/>
                </a:cubicBezTo>
                <a:close/>
              </a:path>
            </a:pathLst>
          </a:custGeom>
          <a:solidFill>
            <a:srgbClr val="FF5363">
              <a:alpha val="8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ID"/>
          </a:p>
        </p:txBody>
      </p:sp>
      <p:sp>
        <p:nvSpPr>
          <p:cNvPr id="6" name="Picture Placeholder 5">
            <a:extLst>
              <a:ext uri="{FF2B5EF4-FFF2-40B4-BE49-F238E27FC236}">
                <a16:creationId xmlns:a16="http://schemas.microsoft.com/office/drawing/2014/main" id="{E5554D52-2D32-756F-BA69-4FF8979122AF}"/>
              </a:ext>
            </a:extLst>
          </p:cNvPr>
          <p:cNvSpPr>
            <a:spLocks noGrp="1"/>
          </p:cNvSpPr>
          <p:nvPr>
            <p:ph type="pic" sz="quarter" idx="10"/>
          </p:nvPr>
        </p:nvSpPr>
        <p:spPr>
          <a:xfrm>
            <a:off x="1376218" y="1300018"/>
            <a:ext cx="4257964" cy="4257964"/>
          </a:xfrm>
          <a:custGeom>
            <a:avLst/>
            <a:gdLst>
              <a:gd name="connsiteX0" fmla="*/ 2128982 w 4257964"/>
              <a:gd name="connsiteY0" fmla="*/ 0 h 4257964"/>
              <a:gd name="connsiteX1" fmla="*/ 4257964 w 4257964"/>
              <a:gd name="connsiteY1" fmla="*/ 2128982 h 4257964"/>
              <a:gd name="connsiteX2" fmla="*/ 2128982 w 4257964"/>
              <a:gd name="connsiteY2" fmla="*/ 4257964 h 4257964"/>
              <a:gd name="connsiteX3" fmla="*/ 0 w 4257964"/>
              <a:gd name="connsiteY3" fmla="*/ 2128982 h 4257964"/>
              <a:gd name="connsiteX4" fmla="*/ 2128982 w 4257964"/>
              <a:gd name="connsiteY4" fmla="*/ 0 h 42579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57964" h="4257964">
                <a:moveTo>
                  <a:pt x="2128982" y="0"/>
                </a:moveTo>
                <a:cubicBezTo>
                  <a:pt x="3304786" y="0"/>
                  <a:pt x="4257964" y="953178"/>
                  <a:pt x="4257964" y="2128982"/>
                </a:cubicBezTo>
                <a:cubicBezTo>
                  <a:pt x="4257964" y="3304786"/>
                  <a:pt x="3304786" y="4257964"/>
                  <a:pt x="2128982" y="4257964"/>
                </a:cubicBezTo>
                <a:cubicBezTo>
                  <a:pt x="953178" y="4257964"/>
                  <a:pt x="0" y="3304786"/>
                  <a:pt x="0" y="2128982"/>
                </a:cubicBezTo>
                <a:cubicBezTo>
                  <a:pt x="0" y="953178"/>
                  <a:pt x="953178" y="0"/>
                  <a:pt x="2128982" y="0"/>
                </a:cubicBezTo>
                <a:close/>
              </a:path>
            </a:pathLst>
          </a:custGeom>
          <a:pattFill prst="pct5">
            <a:fgClr>
              <a:srgbClr val="2E6622"/>
            </a:fgClr>
            <a:bgClr>
              <a:schemeClr val="bg1"/>
            </a:bgClr>
          </a:pattFill>
          <a:ln>
            <a:noFill/>
          </a:ln>
        </p:spPr>
        <p:txBody>
          <a:bodyPr vert="horz" lIns="91440" tIns="45720" rIns="91440" bIns="45720" rtlCol="0">
            <a:normAutofit/>
          </a:bodyPr>
          <a:lstStyle>
            <a:lvl1pPr>
              <a:defRPr lang="en-ID" sz="1600"/>
            </a:lvl1pPr>
          </a:lstStyle>
          <a:p>
            <a:pPr lvl="0"/>
            <a:endParaRPr lang="en-ID"/>
          </a:p>
        </p:txBody>
      </p:sp>
    </p:spTree>
    <p:extLst>
      <p:ext uri="{BB962C8B-B14F-4D97-AF65-F5344CB8AC3E}">
        <p14:creationId xmlns:p14="http://schemas.microsoft.com/office/powerpoint/2010/main" val="13669630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7" name="Rectangle 22">
            <a:extLst>
              <a:ext uri="{FF2B5EF4-FFF2-40B4-BE49-F238E27FC236}">
                <a16:creationId xmlns:a16="http://schemas.microsoft.com/office/drawing/2014/main" id="{5F24F7FB-0E66-2124-C8A6-305E8A077AF9}"/>
              </a:ext>
            </a:extLst>
          </p:cNvPr>
          <p:cNvSpPr/>
          <p:nvPr userDrawn="1"/>
        </p:nvSpPr>
        <p:spPr>
          <a:xfrm rot="16200000">
            <a:off x="4621763" y="-4621766"/>
            <a:ext cx="2948473" cy="12192003"/>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 name="connsiteX4" fmla="*/ 0 w 6096000"/>
              <a:gd name="connsiteY4" fmla="*/ 0 h 6858000"/>
              <a:gd name="connsiteX0" fmla="*/ 264367 w 6360367"/>
              <a:gd name="connsiteY0" fmla="*/ 0 h 6858000"/>
              <a:gd name="connsiteX1" fmla="*/ 6360367 w 6360367"/>
              <a:gd name="connsiteY1" fmla="*/ 0 h 6858000"/>
              <a:gd name="connsiteX2" fmla="*/ 6360367 w 6360367"/>
              <a:gd name="connsiteY2" fmla="*/ 6858000 h 6858000"/>
              <a:gd name="connsiteX3" fmla="*/ 264367 w 6360367"/>
              <a:gd name="connsiteY3" fmla="*/ 6858000 h 6858000"/>
              <a:gd name="connsiteX4" fmla="*/ 0 w 6360367"/>
              <a:gd name="connsiteY4" fmla="*/ 3247053 h 6858000"/>
              <a:gd name="connsiteX5" fmla="*/ 264367 w 6360367"/>
              <a:gd name="connsiteY5" fmla="*/ 0 h 6858000"/>
              <a:gd name="connsiteX0" fmla="*/ 547927 w 6643927"/>
              <a:gd name="connsiteY0" fmla="*/ 0 h 6858000"/>
              <a:gd name="connsiteX1" fmla="*/ 6643927 w 6643927"/>
              <a:gd name="connsiteY1" fmla="*/ 0 h 6858000"/>
              <a:gd name="connsiteX2" fmla="*/ 6643927 w 6643927"/>
              <a:gd name="connsiteY2" fmla="*/ 6858000 h 6858000"/>
              <a:gd name="connsiteX3" fmla="*/ 547927 w 6643927"/>
              <a:gd name="connsiteY3" fmla="*/ 6858000 h 6858000"/>
              <a:gd name="connsiteX4" fmla="*/ 283560 w 6643927"/>
              <a:gd name="connsiteY4" fmla="*/ 3247053 h 6858000"/>
              <a:gd name="connsiteX5" fmla="*/ 547927 w 6643927"/>
              <a:gd name="connsiteY5" fmla="*/ 0 h 6858000"/>
              <a:gd name="connsiteX0" fmla="*/ 427251 w 6523251"/>
              <a:gd name="connsiteY0" fmla="*/ 0 h 6858000"/>
              <a:gd name="connsiteX1" fmla="*/ 6523251 w 6523251"/>
              <a:gd name="connsiteY1" fmla="*/ 0 h 6858000"/>
              <a:gd name="connsiteX2" fmla="*/ 6523251 w 6523251"/>
              <a:gd name="connsiteY2" fmla="*/ 6858000 h 6858000"/>
              <a:gd name="connsiteX3" fmla="*/ 427251 w 6523251"/>
              <a:gd name="connsiteY3" fmla="*/ 6858000 h 6858000"/>
              <a:gd name="connsiteX4" fmla="*/ 442803 w 6523251"/>
              <a:gd name="connsiteY4" fmla="*/ 4879910 h 6858000"/>
              <a:gd name="connsiteX5" fmla="*/ 162884 w 6523251"/>
              <a:gd name="connsiteY5" fmla="*/ 3247053 h 6858000"/>
              <a:gd name="connsiteX6" fmla="*/ 427251 w 6523251"/>
              <a:gd name="connsiteY6" fmla="*/ 0 h 6858000"/>
              <a:gd name="connsiteX0" fmla="*/ 427251 w 6523251"/>
              <a:gd name="connsiteY0" fmla="*/ 0 h 6858000"/>
              <a:gd name="connsiteX1" fmla="*/ 6523251 w 6523251"/>
              <a:gd name="connsiteY1" fmla="*/ 0 h 6858000"/>
              <a:gd name="connsiteX2" fmla="*/ 6523251 w 6523251"/>
              <a:gd name="connsiteY2" fmla="*/ 6858000 h 6858000"/>
              <a:gd name="connsiteX3" fmla="*/ 427251 w 6523251"/>
              <a:gd name="connsiteY3" fmla="*/ 6858000 h 6858000"/>
              <a:gd name="connsiteX4" fmla="*/ 442803 w 6523251"/>
              <a:gd name="connsiteY4" fmla="*/ 4879910 h 6858000"/>
              <a:gd name="connsiteX5" fmla="*/ 181545 w 6523251"/>
              <a:gd name="connsiteY5" fmla="*/ 2332653 h 6858000"/>
              <a:gd name="connsiteX6" fmla="*/ 427251 w 6523251"/>
              <a:gd name="connsiteY6" fmla="*/ 0 h 6858000"/>
              <a:gd name="connsiteX0" fmla="*/ 515496 w 6611496"/>
              <a:gd name="connsiteY0" fmla="*/ 0 h 6858000"/>
              <a:gd name="connsiteX1" fmla="*/ 6611496 w 6611496"/>
              <a:gd name="connsiteY1" fmla="*/ 0 h 6858000"/>
              <a:gd name="connsiteX2" fmla="*/ 6611496 w 6611496"/>
              <a:gd name="connsiteY2" fmla="*/ 6858000 h 6858000"/>
              <a:gd name="connsiteX3" fmla="*/ 515496 w 6611496"/>
              <a:gd name="connsiteY3" fmla="*/ 6858000 h 6858000"/>
              <a:gd name="connsiteX4" fmla="*/ 531048 w 6611496"/>
              <a:gd name="connsiteY4" fmla="*/ 4879910 h 6858000"/>
              <a:gd name="connsiteX5" fmla="*/ 269790 w 6611496"/>
              <a:gd name="connsiteY5" fmla="*/ 2332653 h 6858000"/>
              <a:gd name="connsiteX6" fmla="*/ 515496 w 6611496"/>
              <a:gd name="connsiteY6" fmla="*/ 0 h 6858000"/>
              <a:gd name="connsiteX0" fmla="*/ 515496 w 6611496"/>
              <a:gd name="connsiteY0" fmla="*/ 0 h 6858000"/>
              <a:gd name="connsiteX1" fmla="*/ 6611496 w 6611496"/>
              <a:gd name="connsiteY1" fmla="*/ 0 h 6858000"/>
              <a:gd name="connsiteX2" fmla="*/ 6611496 w 6611496"/>
              <a:gd name="connsiteY2" fmla="*/ 6858000 h 6858000"/>
              <a:gd name="connsiteX3" fmla="*/ 515496 w 6611496"/>
              <a:gd name="connsiteY3" fmla="*/ 6858000 h 6858000"/>
              <a:gd name="connsiteX4" fmla="*/ 531048 w 6611496"/>
              <a:gd name="connsiteY4" fmla="*/ 4879910 h 6858000"/>
              <a:gd name="connsiteX5" fmla="*/ 269790 w 6611496"/>
              <a:gd name="connsiteY5" fmla="*/ 2332653 h 6858000"/>
              <a:gd name="connsiteX6" fmla="*/ 515496 w 6611496"/>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11496" h="6858000">
                <a:moveTo>
                  <a:pt x="515496" y="0"/>
                </a:moveTo>
                <a:lnTo>
                  <a:pt x="6611496" y="0"/>
                </a:lnTo>
                <a:lnTo>
                  <a:pt x="6611496" y="6858000"/>
                </a:lnTo>
                <a:lnTo>
                  <a:pt x="515496" y="6858000"/>
                </a:lnTo>
                <a:cubicBezTo>
                  <a:pt x="-476140" y="6531429"/>
                  <a:pt x="1648129" y="5491065"/>
                  <a:pt x="531048" y="4879910"/>
                </a:cubicBezTo>
                <a:cubicBezTo>
                  <a:pt x="-586033" y="4268755"/>
                  <a:pt x="962847" y="3435220"/>
                  <a:pt x="269790" y="2332653"/>
                </a:cubicBezTo>
                <a:cubicBezTo>
                  <a:pt x="-423267" y="1230086"/>
                  <a:pt x="427374" y="1082351"/>
                  <a:pt x="515496" y="0"/>
                </a:cubicBezTo>
                <a:close/>
              </a:path>
            </a:pathLst>
          </a:custGeom>
          <a:solidFill>
            <a:srgbClr val="004174">
              <a:alpha val="8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4" name="Picture Placeholder 2">
            <a:extLst>
              <a:ext uri="{FF2B5EF4-FFF2-40B4-BE49-F238E27FC236}">
                <a16:creationId xmlns:a16="http://schemas.microsoft.com/office/drawing/2014/main" id="{9C55FF95-44FC-4D62-4D27-9C743A136F4C}"/>
              </a:ext>
            </a:extLst>
          </p:cNvPr>
          <p:cNvSpPr>
            <a:spLocks noGrp="1"/>
          </p:cNvSpPr>
          <p:nvPr>
            <p:ph type="pic" sz="quarter" idx="14"/>
          </p:nvPr>
        </p:nvSpPr>
        <p:spPr>
          <a:xfrm>
            <a:off x="766618" y="757383"/>
            <a:ext cx="6031346" cy="3026924"/>
          </a:xfrm>
          <a:prstGeom prst="roundRect">
            <a:avLst>
              <a:gd name="adj" fmla="val 7491"/>
            </a:avLst>
          </a:prstGeom>
          <a:pattFill prst="pct5">
            <a:fgClr>
              <a:srgbClr val="2E6622"/>
            </a:fgClr>
            <a:bgClr>
              <a:schemeClr val="bg1"/>
            </a:bgClr>
          </a:pattFill>
          <a:ln>
            <a:noFill/>
          </a:ln>
        </p:spPr>
        <p:txBody>
          <a:bodyPr>
            <a:normAutofit/>
          </a:bodyPr>
          <a:lstStyle>
            <a:lvl1pPr>
              <a:defRPr sz="1600"/>
            </a:lvl1pPr>
          </a:lstStyle>
          <a:p>
            <a:endParaRPr lang="en-ID"/>
          </a:p>
        </p:txBody>
      </p:sp>
      <p:sp>
        <p:nvSpPr>
          <p:cNvPr id="5" name="Picture Placeholder 2">
            <a:extLst>
              <a:ext uri="{FF2B5EF4-FFF2-40B4-BE49-F238E27FC236}">
                <a16:creationId xmlns:a16="http://schemas.microsoft.com/office/drawing/2014/main" id="{13E04C3E-74D9-64DA-3768-6035A9D6B726}"/>
              </a:ext>
            </a:extLst>
          </p:cNvPr>
          <p:cNvSpPr>
            <a:spLocks noGrp="1"/>
          </p:cNvSpPr>
          <p:nvPr>
            <p:ph type="pic" sz="quarter" idx="15"/>
          </p:nvPr>
        </p:nvSpPr>
        <p:spPr>
          <a:xfrm>
            <a:off x="7102764" y="757383"/>
            <a:ext cx="4322618" cy="3026924"/>
          </a:xfrm>
          <a:prstGeom prst="roundRect">
            <a:avLst>
              <a:gd name="adj" fmla="val 7491"/>
            </a:avLst>
          </a:prstGeom>
          <a:pattFill prst="pct5">
            <a:fgClr>
              <a:srgbClr val="2E6622"/>
            </a:fgClr>
            <a:bgClr>
              <a:schemeClr val="bg1"/>
            </a:bgClr>
          </a:pattFill>
          <a:ln>
            <a:noFill/>
          </a:ln>
        </p:spPr>
        <p:txBody>
          <a:bodyPr>
            <a:normAutofit/>
          </a:bodyPr>
          <a:lstStyle>
            <a:lvl1pPr>
              <a:defRPr sz="1600"/>
            </a:lvl1pPr>
          </a:lstStyle>
          <a:p>
            <a:endParaRPr lang="en-ID"/>
          </a:p>
        </p:txBody>
      </p:sp>
    </p:spTree>
    <p:extLst>
      <p:ext uri="{BB962C8B-B14F-4D97-AF65-F5344CB8AC3E}">
        <p14:creationId xmlns:p14="http://schemas.microsoft.com/office/powerpoint/2010/main" val="28534897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15F3C33-D09D-8E2B-7193-42A4336F97B4}"/>
              </a:ext>
            </a:extLst>
          </p:cNvPr>
          <p:cNvSpPr/>
          <p:nvPr userDrawn="1"/>
        </p:nvSpPr>
        <p:spPr>
          <a:xfrm>
            <a:off x="0" y="0"/>
            <a:ext cx="12192000" cy="6885991"/>
          </a:xfrm>
          <a:prstGeom prst="rect">
            <a:avLst/>
          </a:prstGeom>
          <a:solidFill>
            <a:srgbClr val="00417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6" name="Freeform: Shape 5">
            <a:extLst>
              <a:ext uri="{FF2B5EF4-FFF2-40B4-BE49-F238E27FC236}">
                <a16:creationId xmlns:a16="http://schemas.microsoft.com/office/drawing/2014/main" id="{77611A17-90F0-0502-C371-8970A51E00F7}"/>
              </a:ext>
            </a:extLst>
          </p:cNvPr>
          <p:cNvSpPr/>
          <p:nvPr userDrawn="1"/>
        </p:nvSpPr>
        <p:spPr>
          <a:xfrm>
            <a:off x="0" y="1"/>
            <a:ext cx="6013977" cy="4295157"/>
          </a:xfrm>
          <a:custGeom>
            <a:avLst/>
            <a:gdLst>
              <a:gd name="connsiteX0" fmla="*/ 4866925 w 6013977"/>
              <a:gd name="connsiteY0" fmla="*/ 0 h 4295157"/>
              <a:gd name="connsiteX1" fmla="*/ 5935206 w 6013977"/>
              <a:gd name="connsiteY1" fmla="*/ 0 h 4295157"/>
              <a:gd name="connsiteX2" fmla="*/ 5941837 w 6013977"/>
              <a:gd name="connsiteY2" fmla="*/ 28734 h 4295157"/>
              <a:gd name="connsiteX3" fmla="*/ 6013977 w 6013977"/>
              <a:gd name="connsiteY3" fmla="*/ 744346 h 4295157"/>
              <a:gd name="connsiteX4" fmla="*/ 2463166 w 6013977"/>
              <a:gd name="connsiteY4" fmla="*/ 4295157 h 4295157"/>
              <a:gd name="connsiteX5" fmla="*/ 204520 w 6013977"/>
              <a:gd name="connsiteY5" fmla="*/ 3484324 h 4295157"/>
              <a:gd name="connsiteX6" fmla="*/ 0 w 6013977"/>
              <a:gd name="connsiteY6" fmla="*/ 3298444 h 4295157"/>
              <a:gd name="connsiteX7" fmla="*/ 0 w 6013977"/>
              <a:gd name="connsiteY7" fmla="*/ 1257655 h 4295157"/>
              <a:gd name="connsiteX8" fmla="*/ 60383 w 6013977"/>
              <a:gd name="connsiteY8" fmla="*/ 1492495 h 4295157"/>
              <a:gd name="connsiteX9" fmla="*/ 2463165 w 6013977"/>
              <a:gd name="connsiteY9" fmla="*/ 3260237 h 4295157"/>
              <a:gd name="connsiteX10" fmla="*/ 4979056 w 6013977"/>
              <a:gd name="connsiteY10" fmla="*/ 744346 h 4295157"/>
              <a:gd name="connsiteX11" fmla="*/ 4927942 w 6013977"/>
              <a:gd name="connsiteY11" fmla="*/ 237306 h 4295157"/>
              <a:gd name="connsiteX12" fmla="*/ 4866925 w 6013977"/>
              <a:gd name="connsiteY12" fmla="*/ 0 h 4295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013977" h="4295157">
                <a:moveTo>
                  <a:pt x="4866925" y="0"/>
                </a:moveTo>
                <a:lnTo>
                  <a:pt x="5935206" y="0"/>
                </a:lnTo>
                <a:lnTo>
                  <a:pt x="5941837" y="28734"/>
                </a:lnTo>
                <a:cubicBezTo>
                  <a:pt x="5989137" y="259883"/>
                  <a:pt x="6013977" y="499214"/>
                  <a:pt x="6013977" y="744346"/>
                </a:cubicBezTo>
                <a:cubicBezTo>
                  <a:pt x="6013977" y="2705405"/>
                  <a:pt x="4424225" y="4295157"/>
                  <a:pt x="2463166" y="4295157"/>
                </a:cubicBezTo>
                <a:cubicBezTo>
                  <a:pt x="1605203" y="4295157"/>
                  <a:pt x="818310" y="3990869"/>
                  <a:pt x="204520" y="3484324"/>
                </a:cubicBezTo>
                <a:lnTo>
                  <a:pt x="0" y="3298444"/>
                </a:lnTo>
                <a:lnTo>
                  <a:pt x="0" y="1257655"/>
                </a:lnTo>
                <a:lnTo>
                  <a:pt x="60383" y="1492495"/>
                </a:lnTo>
                <a:cubicBezTo>
                  <a:pt x="378924" y="2516635"/>
                  <a:pt x="1334206" y="3260237"/>
                  <a:pt x="2463165" y="3260237"/>
                </a:cubicBezTo>
                <a:cubicBezTo>
                  <a:pt x="3852653" y="3260237"/>
                  <a:pt x="4979056" y="2133834"/>
                  <a:pt x="4979056" y="744346"/>
                </a:cubicBezTo>
                <a:cubicBezTo>
                  <a:pt x="4979056" y="570660"/>
                  <a:pt x="4961456" y="401085"/>
                  <a:pt x="4927942" y="237306"/>
                </a:cubicBezTo>
                <a:lnTo>
                  <a:pt x="4866925" y="0"/>
                </a:lnTo>
                <a:close/>
              </a:path>
            </a:pathLst>
          </a:custGeom>
          <a:solidFill>
            <a:srgbClr val="F57F36"/>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ID"/>
          </a:p>
        </p:txBody>
      </p:sp>
      <p:sp>
        <p:nvSpPr>
          <p:cNvPr id="5" name="Picture Placeholder 8">
            <a:extLst>
              <a:ext uri="{FF2B5EF4-FFF2-40B4-BE49-F238E27FC236}">
                <a16:creationId xmlns:a16="http://schemas.microsoft.com/office/drawing/2014/main" id="{E00395C3-5033-A514-CFF9-77C67E81D560}"/>
              </a:ext>
            </a:extLst>
          </p:cNvPr>
          <p:cNvSpPr>
            <a:spLocks noGrp="1"/>
          </p:cNvSpPr>
          <p:nvPr>
            <p:ph type="pic" sz="quarter" idx="10"/>
          </p:nvPr>
        </p:nvSpPr>
        <p:spPr>
          <a:xfrm>
            <a:off x="1026368" y="634481"/>
            <a:ext cx="3592286" cy="6251510"/>
          </a:xfrm>
          <a:prstGeom prst="rect">
            <a:avLst/>
          </a:prstGeom>
          <a:pattFill prst="pct5">
            <a:fgClr>
              <a:srgbClr val="2E6622"/>
            </a:fgClr>
            <a:bgClr>
              <a:schemeClr val="bg1"/>
            </a:bgClr>
          </a:pattFill>
          <a:ln>
            <a:noFill/>
          </a:ln>
        </p:spPr>
        <p:txBody>
          <a:bodyPr vert="horz" lIns="91440" tIns="45720" rIns="91440" bIns="45720" rtlCol="0">
            <a:normAutofit/>
          </a:bodyPr>
          <a:lstStyle>
            <a:lvl1pPr>
              <a:defRPr lang="en-ID" sz="1600"/>
            </a:lvl1pPr>
          </a:lstStyle>
          <a:p>
            <a:pPr lvl="0"/>
            <a:endParaRPr lang="en-ID"/>
          </a:p>
        </p:txBody>
      </p:sp>
    </p:spTree>
    <p:extLst>
      <p:ext uri="{BB962C8B-B14F-4D97-AF65-F5344CB8AC3E}">
        <p14:creationId xmlns:p14="http://schemas.microsoft.com/office/powerpoint/2010/main" val="32310198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5_Title Slide">
    <p:spTree>
      <p:nvGrpSpPr>
        <p:cNvPr id="1" name=""/>
        <p:cNvGrpSpPr/>
        <p:nvPr/>
      </p:nvGrpSpPr>
      <p:grpSpPr>
        <a:xfrm>
          <a:off x="0" y="0"/>
          <a:ext cx="0" cy="0"/>
          <a:chOff x="0" y="0"/>
          <a:chExt cx="0" cy="0"/>
        </a:xfrm>
      </p:grpSpPr>
      <p:sp>
        <p:nvSpPr>
          <p:cNvPr id="2" name="Picture Placeholder 2">
            <a:extLst>
              <a:ext uri="{FF2B5EF4-FFF2-40B4-BE49-F238E27FC236}">
                <a16:creationId xmlns:a16="http://schemas.microsoft.com/office/drawing/2014/main" id="{3B1058F3-9FA2-DD90-A0D0-482C9C18A662}"/>
              </a:ext>
            </a:extLst>
          </p:cNvPr>
          <p:cNvSpPr>
            <a:spLocks noGrp="1"/>
          </p:cNvSpPr>
          <p:nvPr>
            <p:ph type="pic" sz="quarter" idx="10"/>
          </p:nvPr>
        </p:nvSpPr>
        <p:spPr>
          <a:xfrm>
            <a:off x="5450658" y="923214"/>
            <a:ext cx="2680401" cy="3307041"/>
          </a:xfrm>
          <a:prstGeom prst="roundRect">
            <a:avLst>
              <a:gd name="adj" fmla="val 8818"/>
            </a:avLst>
          </a:prstGeom>
          <a:pattFill prst="pct5">
            <a:fgClr>
              <a:srgbClr val="2E6622"/>
            </a:fgClr>
            <a:bgClr>
              <a:schemeClr val="bg1"/>
            </a:bgClr>
          </a:pattFill>
          <a:ln>
            <a:noFill/>
          </a:ln>
        </p:spPr>
        <p:txBody>
          <a:bodyPr>
            <a:normAutofit/>
          </a:bodyPr>
          <a:lstStyle>
            <a:lvl1pPr>
              <a:defRPr sz="1600"/>
            </a:lvl1pPr>
          </a:lstStyle>
          <a:p>
            <a:endParaRPr lang="en-ID"/>
          </a:p>
        </p:txBody>
      </p:sp>
      <p:sp>
        <p:nvSpPr>
          <p:cNvPr id="4" name="Picture Placeholder 2">
            <a:extLst>
              <a:ext uri="{FF2B5EF4-FFF2-40B4-BE49-F238E27FC236}">
                <a16:creationId xmlns:a16="http://schemas.microsoft.com/office/drawing/2014/main" id="{72A11EAC-A782-151F-06BF-28D02F21D4EC}"/>
              </a:ext>
            </a:extLst>
          </p:cNvPr>
          <p:cNvSpPr>
            <a:spLocks noGrp="1"/>
          </p:cNvSpPr>
          <p:nvPr>
            <p:ph type="pic" sz="quarter" idx="11"/>
          </p:nvPr>
        </p:nvSpPr>
        <p:spPr>
          <a:xfrm>
            <a:off x="8544840" y="923214"/>
            <a:ext cx="2680401" cy="3307041"/>
          </a:xfrm>
          <a:prstGeom prst="roundRect">
            <a:avLst>
              <a:gd name="adj" fmla="val 8818"/>
            </a:avLst>
          </a:prstGeom>
          <a:pattFill prst="pct5">
            <a:fgClr>
              <a:srgbClr val="2E6622"/>
            </a:fgClr>
            <a:bgClr>
              <a:schemeClr val="bg1"/>
            </a:bgClr>
          </a:pattFill>
          <a:ln>
            <a:noFill/>
          </a:ln>
        </p:spPr>
        <p:txBody>
          <a:bodyPr>
            <a:normAutofit/>
          </a:bodyPr>
          <a:lstStyle>
            <a:lvl1pPr>
              <a:defRPr sz="1600"/>
            </a:lvl1pPr>
          </a:lstStyle>
          <a:p>
            <a:endParaRPr lang="en-ID"/>
          </a:p>
        </p:txBody>
      </p:sp>
    </p:spTree>
    <p:extLst>
      <p:ext uri="{BB962C8B-B14F-4D97-AF65-F5344CB8AC3E}">
        <p14:creationId xmlns:p14="http://schemas.microsoft.com/office/powerpoint/2010/main" val="27177000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6_Title Slid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04EC9A4-E48D-193C-494E-9C5235B5FFC6}"/>
              </a:ext>
            </a:extLst>
          </p:cNvPr>
          <p:cNvSpPr/>
          <p:nvPr userDrawn="1"/>
        </p:nvSpPr>
        <p:spPr>
          <a:xfrm>
            <a:off x="0" y="0"/>
            <a:ext cx="12192000" cy="6885991"/>
          </a:xfrm>
          <a:prstGeom prst="rect">
            <a:avLst/>
          </a:prstGeom>
          <a:solidFill>
            <a:srgbClr val="00417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3" name="Picture Placeholder 5">
            <a:extLst>
              <a:ext uri="{FF2B5EF4-FFF2-40B4-BE49-F238E27FC236}">
                <a16:creationId xmlns:a16="http://schemas.microsoft.com/office/drawing/2014/main" id="{41D1B380-AB37-E7F6-645D-848395AB6748}"/>
              </a:ext>
            </a:extLst>
          </p:cNvPr>
          <p:cNvSpPr>
            <a:spLocks noGrp="1"/>
          </p:cNvSpPr>
          <p:nvPr>
            <p:ph type="pic" sz="quarter" idx="10"/>
          </p:nvPr>
        </p:nvSpPr>
        <p:spPr>
          <a:xfrm>
            <a:off x="1276859" y="2632435"/>
            <a:ext cx="2320145" cy="2320145"/>
          </a:xfrm>
          <a:custGeom>
            <a:avLst/>
            <a:gdLst>
              <a:gd name="connsiteX0" fmla="*/ 678873 w 1357746"/>
              <a:gd name="connsiteY0" fmla="*/ 0 h 1357746"/>
              <a:gd name="connsiteX1" fmla="*/ 1357746 w 1357746"/>
              <a:gd name="connsiteY1" fmla="*/ 678873 h 1357746"/>
              <a:gd name="connsiteX2" fmla="*/ 678873 w 1357746"/>
              <a:gd name="connsiteY2" fmla="*/ 1357746 h 1357746"/>
              <a:gd name="connsiteX3" fmla="*/ 0 w 1357746"/>
              <a:gd name="connsiteY3" fmla="*/ 678873 h 1357746"/>
              <a:gd name="connsiteX4" fmla="*/ 678873 w 1357746"/>
              <a:gd name="connsiteY4" fmla="*/ 0 h 13577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57746" h="1357746">
                <a:moveTo>
                  <a:pt x="678873" y="0"/>
                </a:moveTo>
                <a:cubicBezTo>
                  <a:pt x="1053804" y="0"/>
                  <a:pt x="1357746" y="303942"/>
                  <a:pt x="1357746" y="678873"/>
                </a:cubicBezTo>
                <a:cubicBezTo>
                  <a:pt x="1357746" y="1053804"/>
                  <a:pt x="1053804" y="1357746"/>
                  <a:pt x="678873" y="1357746"/>
                </a:cubicBezTo>
                <a:cubicBezTo>
                  <a:pt x="303942" y="1357746"/>
                  <a:pt x="0" y="1053804"/>
                  <a:pt x="0" y="678873"/>
                </a:cubicBezTo>
                <a:cubicBezTo>
                  <a:pt x="0" y="303942"/>
                  <a:pt x="303942" y="0"/>
                  <a:pt x="678873" y="0"/>
                </a:cubicBezTo>
                <a:close/>
              </a:path>
            </a:pathLst>
          </a:custGeom>
          <a:pattFill prst="pct5">
            <a:fgClr>
              <a:srgbClr val="2E6622"/>
            </a:fgClr>
            <a:bgClr>
              <a:schemeClr val="bg1"/>
            </a:bgClr>
          </a:pattFill>
          <a:ln>
            <a:noFill/>
          </a:ln>
        </p:spPr>
        <p:txBody>
          <a:bodyPr vert="horz" lIns="91440" tIns="45720" rIns="91440" bIns="45720" rtlCol="0">
            <a:normAutofit/>
          </a:bodyPr>
          <a:lstStyle>
            <a:lvl1pPr>
              <a:defRPr lang="en-ID" sz="1600"/>
            </a:lvl1pPr>
          </a:lstStyle>
          <a:p>
            <a:pPr lvl="0"/>
            <a:endParaRPr lang="en-ID"/>
          </a:p>
        </p:txBody>
      </p:sp>
      <p:sp>
        <p:nvSpPr>
          <p:cNvPr id="5" name="Picture Placeholder 8">
            <a:extLst>
              <a:ext uri="{FF2B5EF4-FFF2-40B4-BE49-F238E27FC236}">
                <a16:creationId xmlns:a16="http://schemas.microsoft.com/office/drawing/2014/main" id="{1CEA6088-51AF-F2EC-2DE0-F39230A1D997}"/>
              </a:ext>
            </a:extLst>
          </p:cNvPr>
          <p:cNvSpPr>
            <a:spLocks noGrp="1"/>
          </p:cNvSpPr>
          <p:nvPr>
            <p:ph type="pic" sz="quarter" idx="11"/>
          </p:nvPr>
        </p:nvSpPr>
        <p:spPr>
          <a:xfrm>
            <a:off x="4935927" y="2632435"/>
            <a:ext cx="2320145" cy="2320145"/>
          </a:xfrm>
          <a:custGeom>
            <a:avLst/>
            <a:gdLst>
              <a:gd name="connsiteX0" fmla="*/ 678873 w 1357746"/>
              <a:gd name="connsiteY0" fmla="*/ 0 h 1357746"/>
              <a:gd name="connsiteX1" fmla="*/ 1357746 w 1357746"/>
              <a:gd name="connsiteY1" fmla="*/ 678873 h 1357746"/>
              <a:gd name="connsiteX2" fmla="*/ 678873 w 1357746"/>
              <a:gd name="connsiteY2" fmla="*/ 1357746 h 1357746"/>
              <a:gd name="connsiteX3" fmla="*/ 0 w 1357746"/>
              <a:gd name="connsiteY3" fmla="*/ 678873 h 1357746"/>
              <a:gd name="connsiteX4" fmla="*/ 678873 w 1357746"/>
              <a:gd name="connsiteY4" fmla="*/ 0 h 13577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57746" h="1357746">
                <a:moveTo>
                  <a:pt x="678873" y="0"/>
                </a:moveTo>
                <a:cubicBezTo>
                  <a:pt x="1053804" y="0"/>
                  <a:pt x="1357746" y="303942"/>
                  <a:pt x="1357746" y="678873"/>
                </a:cubicBezTo>
                <a:cubicBezTo>
                  <a:pt x="1357746" y="1053804"/>
                  <a:pt x="1053804" y="1357746"/>
                  <a:pt x="678873" y="1357746"/>
                </a:cubicBezTo>
                <a:cubicBezTo>
                  <a:pt x="303942" y="1357746"/>
                  <a:pt x="0" y="1053804"/>
                  <a:pt x="0" y="678873"/>
                </a:cubicBezTo>
                <a:cubicBezTo>
                  <a:pt x="0" y="303942"/>
                  <a:pt x="303942" y="0"/>
                  <a:pt x="678873" y="0"/>
                </a:cubicBezTo>
                <a:close/>
              </a:path>
            </a:pathLst>
          </a:custGeom>
          <a:pattFill prst="pct5">
            <a:fgClr>
              <a:srgbClr val="2E6622"/>
            </a:fgClr>
            <a:bgClr>
              <a:schemeClr val="bg1"/>
            </a:bgClr>
          </a:pattFill>
          <a:ln>
            <a:noFill/>
          </a:ln>
        </p:spPr>
        <p:txBody>
          <a:bodyPr vert="horz" lIns="91440" tIns="45720" rIns="91440" bIns="45720" rtlCol="0">
            <a:normAutofit/>
          </a:bodyPr>
          <a:lstStyle>
            <a:lvl1pPr>
              <a:defRPr lang="en-ID" sz="1600"/>
            </a:lvl1pPr>
          </a:lstStyle>
          <a:p>
            <a:pPr lvl="0"/>
            <a:endParaRPr lang="en-ID"/>
          </a:p>
        </p:txBody>
      </p:sp>
      <p:sp>
        <p:nvSpPr>
          <p:cNvPr id="6" name="Picture Placeholder 11">
            <a:extLst>
              <a:ext uri="{FF2B5EF4-FFF2-40B4-BE49-F238E27FC236}">
                <a16:creationId xmlns:a16="http://schemas.microsoft.com/office/drawing/2014/main" id="{4112C2CC-15DD-9F17-720B-CC43AE760324}"/>
              </a:ext>
            </a:extLst>
          </p:cNvPr>
          <p:cNvSpPr>
            <a:spLocks noGrp="1"/>
          </p:cNvSpPr>
          <p:nvPr>
            <p:ph type="pic" sz="quarter" idx="12"/>
          </p:nvPr>
        </p:nvSpPr>
        <p:spPr>
          <a:xfrm>
            <a:off x="8594996" y="2632434"/>
            <a:ext cx="2320145" cy="2320145"/>
          </a:xfrm>
          <a:custGeom>
            <a:avLst/>
            <a:gdLst>
              <a:gd name="connsiteX0" fmla="*/ 678873 w 1357746"/>
              <a:gd name="connsiteY0" fmla="*/ 0 h 1357746"/>
              <a:gd name="connsiteX1" fmla="*/ 1357746 w 1357746"/>
              <a:gd name="connsiteY1" fmla="*/ 678873 h 1357746"/>
              <a:gd name="connsiteX2" fmla="*/ 678873 w 1357746"/>
              <a:gd name="connsiteY2" fmla="*/ 1357746 h 1357746"/>
              <a:gd name="connsiteX3" fmla="*/ 0 w 1357746"/>
              <a:gd name="connsiteY3" fmla="*/ 678873 h 1357746"/>
              <a:gd name="connsiteX4" fmla="*/ 678873 w 1357746"/>
              <a:gd name="connsiteY4" fmla="*/ 0 h 13577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57746" h="1357746">
                <a:moveTo>
                  <a:pt x="678873" y="0"/>
                </a:moveTo>
                <a:cubicBezTo>
                  <a:pt x="1053804" y="0"/>
                  <a:pt x="1357746" y="303942"/>
                  <a:pt x="1357746" y="678873"/>
                </a:cubicBezTo>
                <a:cubicBezTo>
                  <a:pt x="1357746" y="1053804"/>
                  <a:pt x="1053804" y="1357746"/>
                  <a:pt x="678873" y="1357746"/>
                </a:cubicBezTo>
                <a:cubicBezTo>
                  <a:pt x="303942" y="1357746"/>
                  <a:pt x="0" y="1053804"/>
                  <a:pt x="0" y="678873"/>
                </a:cubicBezTo>
                <a:cubicBezTo>
                  <a:pt x="0" y="303942"/>
                  <a:pt x="303942" y="0"/>
                  <a:pt x="678873" y="0"/>
                </a:cubicBezTo>
                <a:close/>
              </a:path>
            </a:pathLst>
          </a:custGeom>
          <a:pattFill prst="pct5">
            <a:fgClr>
              <a:srgbClr val="2E6622"/>
            </a:fgClr>
            <a:bgClr>
              <a:schemeClr val="bg1"/>
            </a:bgClr>
          </a:pattFill>
          <a:ln>
            <a:noFill/>
          </a:ln>
        </p:spPr>
        <p:txBody>
          <a:bodyPr vert="horz" lIns="91440" tIns="45720" rIns="91440" bIns="45720" rtlCol="0">
            <a:normAutofit/>
          </a:bodyPr>
          <a:lstStyle>
            <a:lvl1pPr>
              <a:defRPr lang="en-ID" sz="1600"/>
            </a:lvl1pPr>
          </a:lstStyle>
          <a:p>
            <a:pPr lvl="0"/>
            <a:endParaRPr lang="en-ID"/>
          </a:p>
        </p:txBody>
      </p:sp>
    </p:spTree>
    <p:extLst>
      <p:ext uri="{BB962C8B-B14F-4D97-AF65-F5344CB8AC3E}">
        <p14:creationId xmlns:p14="http://schemas.microsoft.com/office/powerpoint/2010/main" val="9371798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7_Title Slide">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524B8959-2FB7-BCF3-DAA5-72EA6FB876CE}"/>
              </a:ext>
            </a:extLst>
          </p:cNvPr>
          <p:cNvSpPr>
            <a:spLocks noGrp="1"/>
          </p:cNvSpPr>
          <p:nvPr>
            <p:ph type="pic" sz="quarter" idx="10"/>
          </p:nvPr>
        </p:nvSpPr>
        <p:spPr>
          <a:xfrm>
            <a:off x="8554852" y="787400"/>
            <a:ext cx="3637147" cy="5283200"/>
          </a:xfrm>
          <a:custGeom>
            <a:avLst/>
            <a:gdLst>
              <a:gd name="connsiteX0" fmla="*/ 199578 w 2537925"/>
              <a:gd name="connsiteY0" fmla="*/ 0 h 3601615"/>
              <a:gd name="connsiteX1" fmla="*/ 2338348 w 2537925"/>
              <a:gd name="connsiteY1" fmla="*/ 0 h 3601615"/>
              <a:gd name="connsiteX2" fmla="*/ 2416030 w 2537925"/>
              <a:gd name="connsiteY2" fmla="*/ 15683 h 3601615"/>
              <a:gd name="connsiteX3" fmla="*/ 2533871 w 2537925"/>
              <a:gd name="connsiteY3" fmla="*/ 159359 h 3601615"/>
              <a:gd name="connsiteX4" fmla="*/ 2537925 w 2537925"/>
              <a:gd name="connsiteY4" fmla="*/ 199572 h 3601615"/>
              <a:gd name="connsiteX5" fmla="*/ 2537925 w 2537925"/>
              <a:gd name="connsiteY5" fmla="*/ 3402042 h 3601615"/>
              <a:gd name="connsiteX6" fmla="*/ 2533871 w 2537925"/>
              <a:gd name="connsiteY6" fmla="*/ 3442255 h 3601615"/>
              <a:gd name="connsiteX7" fmla="*/ 2338343 w 2537925"/>
              <a:gd name="connsiteY7" fmla="*/ 3601615 h 3601615"/>
              <a:gd name="connsiteX8" fmla="*/ 199583 w 2537925"/>
              <a:gd name="connsiteY8" fmla="*/ 3601615 h 3601615"/>
              <a:gd name="connsiteX9" fmla="*/ 0 w 2537925"/>
              <a:gd name="connsiteY9" fmla="*/ 3402032 h 3601615"/>
              <a:gd name="connsiteX10" fmla="*/ 0 w 2537925"/>
              <a:gd name="connsiteY10" fmla="*/ 199582 h 3601615"/>
              <a:gd name="connsiteX11" fmla="*/ 121896 w 2537925"/>
              <a:gd name="connsiteY11" fmla="*/ 15683 h 36016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7925" h="3601615">
                <a:moveTo>
                  <a:pt x="199578" y="0"/>
                </a:moveTo>
                <a:lnTo>
                  <a:pt x="2338348" y="0"/>
                </a:lnTo>
                <a:lnTo>
                  <a:pt x="2416030" y="15683"/>
                </a:lnTo>
                <a:cubicBezTo>
                  <a:pt x="2475725" y="40932"/>
                  <a:pt x="2520578" y="94397"/>
                  <a:pt x="2533871" y="159359"/>
                </a:cubicBezTo>
                <a:lnTo>
                  <a:pt x="2537925" y="199572"/>
                </a:lnTo>
                <a:lnTo>
                  <a:pt x="2537925" y="3402042"/>
                </a:lnTo>
                <a:lnTo>
                  <a:pt x="2533871" y="3442255"/>
                </a:lnTo>
                <a:cubicBezTo>
                  <a:pt x="2515261" y="3533202"/>
                  <a:pt x="2434792" y="3601615"/>
                  <a:pt x="2338343" y="3601615"/>
                </a:cubicBezTo>
                <a:lnTo>
                  <a:pt x="199583" y="3601615"/>
                </a:lnTo>
                <a:cubicBezTo>
                  <a:pt x="89356" y="3601615"/>
                  <a:pt x="0" y="3512259"/>
                  <a:pt x="0" y="3402032"/>
                </a:cubicBezTo>
                <a:lnTo>
                  <a:pt x="0" y="199582"/>
                </a:lnTo>
                <a:cubicBezTo>
                  <a:pt x="0" y="116912"/>
                  <a:pt x="50263" y="45982"/>
                  <a:pt x="121896" y="15683"/>
                </a:cubicBezTo>
                <a:close/>
              </a:path>
            </a:pathLst>
          </a:custGeom>
          <a:pattFill prst="pct5">
            <a:fgClr>
              <a:srgbClr val="2E6622"/>
            </a:fgClr>
            <a:bgClr>
              <a:schemeClr val="bg1"/>
            </a:bgClr>
          </a:pattFill>
          <a:ln>
            <a:noFill/>
          </a:ln>
        </p:spPr>
        <p:txBody>
          <a:bodyPr vert="horz" lIns="91440" tIns="45720" rIns="91440" bIns="45720" rtlCol="0">
            <a:normAutofit/>
          </a:bodyPr>
          <a:lstStyle>
            <a:lvl1pPr>
              <a:defRPr lang="en-ID" sz="1600"/>
            </a:lvl1pPr>
          </a:lstStyle>
          <a:p>
            <a:pPr lvl="0"/>
            <a:endParaRPr lang="en-ID"/>
          </a:p>
        </p:txBody>
      </p:sp>
    </p:spTree>
    <p:extLst>
      <p:ext uri="{BB962C8B-B14F-4D97-AF65-F5344CB8AC3E}">
        <p14:creationId xmlns:p14="http://schemas.microsoft.com/office/powerpoint/2010/main" val="38281166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sp>
        <p:nvSpPr>
          <p:cNvPr id="2" name="Picture Placeholder 2">
            <a:extLst>
              <a:ext uri="{FF2B5EF4-FFF2-40B4-BE49-F238E27FC236}">
                <a16:creationId xmlns:a16="http://schemas.microsoft.com/office/drawing/2014/main" id="{57E62626-9240-07E3-E71B-0AFD9DF2B6CB}"/>
              </a:ext>
            </a:extLst>
          </p:cNvPr>
          <p:cNvSpPr>
            <a:spLocks noGrp="1"/>
          </p:cNvSpPr>
          <p:nvPr>
            <p:ph type="pic" sz="quarter" idx="10"/>
          </p:nvPr>
        </p:nvSpPr>
        <p:spPr>
          <a:xfrm>
            <a:off x="887896" y="2766816"/>
            <a:ext cx="2298650" cy="2999721"/>
          </a:xfrm>
          <a:prstGeom prst="roundRect">
            <a:avLst>
              <a:gd name="adj" fmla="val 8818"/>
            </a:avLst>
          </a:prstGeom>
          <a:pattFill prst="pct5">
            <a:fgClr>
              <a:srgbClr val="2E6622"/>
            </a:fgClr>
            <a:bgClr>
              <a:schemeClr val="bg1"/>
            </a:bgClr>
          </a:pattFill>
          <a:ln>
            <a:noFill/>
          </a:ln>
        </p:spPr>
        <p:txBody>
          <a:bodyPr>
            <a:normAutofit/>
          </a:bodyPr>
          <a:lstStyle>
            <a:lvl1pPr>
              <a:defRPr sz="1600"/>
            </a:lvl1pPr>
          </a:lstStyle>
          <a:p>
            <a:endParaRPr lang="en-ID"/>
          </a:p>
        </p:txBody>
      </p:sp>
      <p:sp>
        <p:nvSpPr>
          <p:cNvPr id="4" name="Picture Placeholder 2">
            <a:extLst>
              <a:ext uri="{FF2B5EF4-FFF2-40B4-BE49-F238E27FC236}">
                <a16:creationId xmlns:a16="http://schemas.microsoft.com/office/drawing/2014/main" id="{41DF2013-3219-C89C-53D0-53CD45082A9B}"/>
              </a:ext>
            </a:extLst>
          </p:cNvPr>
          <p:cNvSpPr>
            <a:spLocks noGrp="1"/>
          </p:cNvSpPr>
          <p:nvPr>
            <p:ph type="pic" sz="quarter" idx="11"/>
          </p:nvPr>
        </p:nvSpPr>
        <p:spPr>
          <a:xfrm>
            <a:off x="3363242" y="1091463"/>
            <a:ext cx="2298650" cy="3862275"/>
          </a:xfrm>
          <a:prstGeom prst="roundRect">
            <a:avLst>
              <a:gd name="adj" fmla="val 8818"/>
            </a:avLst>
          </a:prstGeom>
          <a:pattFill prst="pct5">
            <a:fgClr>
              <a:srgbClr val="2E6622"/>
            </a:fgClr>
            <a:bgClr>
              <a:schemeClr val="bg1"/>
            </a:bgClr>
          </a:pattFill>
          <a:ln>
            <a:noFill/>
          </a:ln>
        </p:spPr>
        <p:txBody>
          <a:bodyPr>
            <a:normAutofit/>
          </a:bodyPr>
          <a:lstStyle>
            <a:lvl1pPr>
              <a:defRPr sz="1600"/>
            </a:lvl1pPr>
          </a:lstStyle>
          <a:p>
            <a:endParaRPr lang="en-ID"/>
          </a:p>
        </p:txBody>
      </p:sp>
      <p:sp>
        <p:nvSpPr>
          <p:cNvPr id="5" name="Picture Placeholder 2">
            <a:extLst>
              <a:ext uri="{FF2B5EF4-FFF2-40B4-BE49-F238E27FC236}">
                <a16:creationId xmlns:a16="http://schemas.microsoft.com/office/drawing/2014/main" id="{E31171A0-9675-7BDB-8923-07CDE3F6046C}"/>
              </a:ext>
            </a:extLst>
          </p:cNvPr>
          <p:cNvSpPr>
            <a:spLocks noGrp="1"/>
          </p:cNvSpPr>
          <p:nvPr>
            <p:ph type="pic" sz="quarter" idx="12"/>
          </p:nvPr>
        </p:nvSpPr>
        <p:spPr>
          <a:xfrm>
            <a:off x="887896" y="1091464"/>
            <a:ext cx="2298650" cy="1525476"/>
          </a:xfrm>
          <a:prstGeom prst="roundRect">
            <a:avLst>
              <a:gd name="adj" fmla="val 8818"/>
            </a:avLst>
          </a:prstGeom>
          <a:pattFill prst="pct5">
            <a:fgClr>
              <a:srgbClr val="2E6622"/>
            </a:fgClr>
            <a:bgClr>
              <a:schemeClr val="bg1"/>
            </a:bgClr>
          </a:pattFill>
          <a:ln>
            <a:noFill/>
          </a:ln>
        </p:spPr>
        <p:txBody>
          <a:bodyPr>
            <a:normAutofit/>
          </a:bodyPr>
          <a:lstStyle>
            <a:lvl1pPr>
              <a:defRPr sz="1600"/>
            </a:lvl1pPr>
          </a:lstStyle>
          <a:p>
            <a:endParaRPr lang="en-ID"/>
          </a:p>
        </p:txBody>
      </p:sp>
    </p:spTree>
    <p:extLst>
      <p:ext uri="{BB962C8B-B14F-4D97-AF65-F5344CB8AC3E}">
        <p14:creationId xmlns:p14="http://schemas.microsoft.com/office/powerpoint/2010/main" val="13552671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9_Title Slide">
    <p:spTree>
      <p:nvGrpSpPr>
        <p:cNvPr id="1" name=""/>
        <p:cNvGrpSpPr/>
        <p:nvPr/>
      </p:nvGrpSpPr>
      <p:grpSpPr>
        <a:xfrm>
          <a:off x="0" y="0"/>
          <a:ext cx="0" cy="0"/>
          <a:chOff x="0" y="0"/>
          <a:chExt cx="0" cy="0"/>
        </a:xfrm>
      </p:grpSpPr>
      <p:sp>
        <p:nvSpPr>
          <p:cNvPr id="7" name="Picture Placeholder 2">
            <a:extLst>
              <a:ext uri="{FF2B5EF4-FFF2-40B4-BE49-F238E27FC236}">
                <a16:creationId xmlns:a16="http://schemas.microsoft.com/office/drawing/2014/main" id="{0E9CDD72-32A0-8136-C6AC-351975520453}"/>
              </a:ext>
            </a:extLst>
          </p:cNvPr>
          <p:cNvSpPr>
            <a:spLocks noGrp="1"/>
          </p:cNvSpPr>
          <p:nvPr>
            <p:ph type="pic" sz="quarter" idx="10"/>
          </p:nvPr>
        </p:nvSpPr>
        <p:spPr>
          <a:xfrm>
            <a:off x="818303" y="3538761"/>
            <a:ext cx="2680401" cy="2006153"/>
          </a:xfrm>
          <a:prstGeom prst="roundRect">
            <a:avLst>
              <a:gd name="adj" fmla="val 8818"/>
            </a:avLst>
          </a:prstGeom>
          <a:pattFill prst="pct5">
            <a:fgClr>
              <a:srgbClr val="2E6622"/>
            </a:fgClr>
            <a:bgClr>
              <a:schemeClr val="bg1"/>
            </a:bgClr>
          </a:pattFill>
          <a:ln>
            <a:noFill/>
          </a:ln>
        </p:spPr>
        <p:txBody>
          <a:bodyPr>
            <a:normAutofit/>
          </a:bodyPr>
          <a:lstStyle>
            <a:lvl1pPr>
              <a:defRPr sz="1600"/>
            </a:lvl1pPr>
          </a:lstStyle>
          <a:p>
            <a:endParaRPr lang="en-ID"/>
          </a:p>
        </p:txBody>
      </p:sp>
    </p:spTree>
    <p:extLst>
      <p:ext uri="{BB962C8B-B14F-4D97-AF65-F5344CB8AC3E}">
        <p14:creationId xmlns:p14="http://schemas.microsoft.com/office/powerpoint/2010/main" val="39020674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0_Title Slide">
    <p:spTree>
      <p:nvGrpSpPr>
        <p:cNvPr id="1" name=""/>
        <p:cNvGrpSpPr/>
        <p:nvPr/>
      </p:nvGrpSpPr>
      <p:grpSpPr>
        <a:xfrm>
          <a:off x="0" y="0"/>
          <a:ext cx="0" cy="0"/>
          <a:chOff x="0" y="0"/>
          <a:chExt cx="0" cy="0"/>
        </a:xfrm>
      </p:grpSpPr>
      <p:sp>
        <p:nvSpPr>
          <p:cNvPr id="2" name="Picture Placeholder 2">
            <a:extLst>
              <a:ext uri="{FF2B5EF4-FFF2-40B4-BE49-F238E27FC236}">
                <a16:creationId xmlns:a16="http://schemas.microsoft.com/office/drawing/2014/main" id="{275D803A-450C-668A-6017-11A97DFBE739}"/>
              </a:ext>
            </a:extLst>
          </p:cNvPr>
          <p:cNvSpPr>
            <a:spLocks noGrp="1"/>
          </p:cNvSpPr>
          <p:nvPr>
            <p:ph type="pic" sz="quarter" idx="11"/>
          </p:nvPr>
        </p:nvSpPr>
        <p:spPr>
          <a:xfrm>
            <a:off x="0" y="0"/>
            <a:ext cx="12192000" cy="6858000"/>
          </a:xfrm>
          <a:prstGeom prst="rect">
            <a:avLst/>
          </a:prstGeom>
          <a:pattFill prst="pct5">
            <a:fgClr>
              <a:srgbClr val="2E6622"/>
            </a:fgClr>
            <a:bgClr>
              <a:schemeClr val="bg1"/>
            </a:bgClr>
          </a:pattFill>
          <a:ln>
            <a:noFill/>
          </a:ln>
        </p:spPr>
        <p:txBody>
          <a:bodyPr>
            <a:normAutofit/>
          </a:bodyPr>
          <a:lstStyle>
            <a:lvl1pPr>
              <a:defRPr sz="1600"/>
            </a:lvl1pPr>
          </a:lstStyle>
          <a:p>
            <a:endParaRPr lang="en-ID"/>
          </a:p>
        </p:txBody>
      </p:sp>
    </p:spTree>
    <p:extLst>
      <p:ext uri="{BB962C8B-B14F-4D97-AF65-F5344CB8AC3E}">
        <p14:creationId xmlns:p14="http://schemas.microsoft.com/office/powerpoint/2010/main" val="29275120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1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FD5FDFA3-602B-69AC-26BE-EB04D084D8BE}"/>
              </a:ext>
            </a:extLst>
          </p:cNvPr>
          <p:cNvSpPr>
            <a:spLocks noGrp="1"/>
          </p:cNvSpPr>
          <p:nvPr>
            <p:ph type="pic" sz="quarter" idx="10"/>
          </p:nvPr>
        </p:nvSpPr>
        <p:spPr>
          <a:xfrm>
            <a:off x="910064" y="3310932"/>
            <a:ext cx="2470445" cy="2694709"/>
          </a:xfrm>
          <a:prstGeom prst="roundRect">
            <a:avLst>
              <a:gd name="adj" fmla="val 8818"/>
            </a:avLst>
          </a:prstGeom>
          <a:pattFill prst="pct5">
            <a:fgClr>
              <a:srgbClr val="2E6622"/>
            </a:fgClr>
            <a:bgClr>
              <a:schemeClr val="bg1"/>
            </a:bgClr>
          </a:pattFill>
          <a:ln>
            <a:noFill/>
          </a:ln>
        </p:spPr>
        <p:txBody>
          <a:bodyPr>
            <a:normAutofit/>
          </a:bodyPr>
          <a:lstStyle>
            <a:lvl1pPr>
              <a:defRPr sz="1600"/>
            </a:lvl1pPr>
          </a:lstStyle>
          <a:p>
            <a:endParaRPr lang="en-ID"/>
          </a:p>
        </p:txBody>
      </p:sp>
      <p:sp>
        <p:nvSpPr>
          <p:cNvPr id="4" name="Picture Placeholder 2">
            <a:extLst>
              <a:ext uri="{FF2B5EF4-FFF2-40B4-BE49-F238E27FC236}">
                <a16:creationId xmlns:a16="http://schemas.microsoft.com/office/drawing/2014/main" id="{789E3CB0-6391-421A-5C27-4268A57B1423}"/>
              </a:ext>
            </a:extLst>
          </p:cNvPr>
          <p:cNvSpPr>
            <a:spLocks noGrp="1"/>
          </p:cNvSpPr>
          <p:nvPr>
            <p:ph type="pic" sz="quarter" idx="11"/>
          </p:nvPr>
        </p:nvSpPr>
        <p:spPr>
          <a:xfrm>
            <a:off x="3542428" y="3310931"/>
            <a:ext cx="2470445" cy="2694709"/>
          </a:xfrm>
          <a:prstGeom prst="roundRect">
            <a:avLst>
              <a:gd name="adj" fmla="val 8818"/>
            </a:avLst>
          </a:prstGeom>
          <a:pattFill prst="pct5">
            <a:fgClr>
              <a:srgbClr val="2E6622"/>
            </a:fgClr>
            <a:bgClr>
              <a:schemeClr val="bg1"/>
            </a:bgClr>
          </a:pattFill>
          <a:ln>
            <a:noFill/>
          </a:ln>
        </p:spPr>
        <p:txBody>
          <a:bodyPr>
            <a:normAutofit/>
          </a:bodyPr>
          <a:lstStyle>
            <a:lvl1pPr>
              <a:defRPr sz="1600"/>
            </a:lvl1pPr>
          </a:lstStyle>
          <a:p>
            <a:endParaRPr lang="en-ID"/>
          </a:p>
        </p:txBody>
      </p:sp>
      <p:sp>
        <p:nvSpPr>
          <p:cNvPr id="5" name="Picture Placeholder 2">
            <a:extLst>
              <a:ext uri="{FF2B5EF4-FFF2-40B4-BE49-F238E27FC236}">
                <a16:creationId xmlns:a16="http://schemas.microsoft.com/office/drawing/2014/main" id="{E8280BFC-72C2-D704-2986-71F74DAA1A6C}"/>
              </a:ext>
            </a:extLst>
          </p:cNvPr>
          <p:cNvSpPr>
            <a:spLocks noGrp="1"/>
          </p:cNvSpPr>
          <p:nvPr>
            <p:ph type="pic" sz="quarter" idx="12"/>
          </p:nvPr>
        </p:nvSpPr>
        <p:spPr>
          <a:xfrm>
            <a:off x="6174792" y="3310930"/>
            <a:ext cx="2470445" cy="2694709"/>
          </a:xfrm>
          <a:prstGeom prst="roundRect">
            <a:avLst>
              <a:gd name="adj" fmla="val 8818"/>
            </a:avLst>
          </a:prstGeom>
          <a:pattFill prst="pct5">
            <a:fgClr>
              <a:srgbClr val="2E6622"/>
            </a:fgClr>
            <a:bgClr>
              <a:schemeClr val="bg1"/>
            </a:bgClr>
          </a:pattFill>
          <a:ln>
            <a:noFill/>
          </a:ln>
        </p:spPr>
        <p:txBody>
          <a:bodyPr>
            <a:normAutofit/>
          </a:bodyPr>
          <a:lstStyle>
            <a:lvl1pPr>
              <a:defRPr sz="1600"/>
            </a:lvl1pPr>
          </a:lstStyle>
          <a:p>
            <a:endParaRPr lang="en-ID"/>
          </a:p>
        </p:txBody>
      </p:sp>
      <p:sp>
        <p:nvSpPr>
          <p:cNvPr id="6" name="Picture Placeholder 2">
            <a:extLst>
              <a:ext uri="{FF2B5EF4-FFF2-40B4-BE49-F238E27FC236}">
                <a16:creationId xmlns:a16="http://schemas.microsoft.com/office/drawing/2014/main" id="{F71A3744-B038-7D4F-10C1-9B9B35CB469E}"/>
              </a:ext>
            </a:extLst>
          </p:cNvPr>
          <p:cNvSpPr>
            <a:spLocks noGrp="1"/>
          </p:cNvSpPr>
          <p:nvPr>
            <p:ph type="pic" sz="quarter" idx="13"/>
          </p:nvPr>
        </p:nvSpPr>
        <p:spPr>
          <a:xfrm>
            <a:off x="8807156" y="3310929"/>
            <a:ext cx="2470445" cy="2694709"/>
          </a:xfrm>
          <a:prstGeom prst="roundRect">
            <a:avLst>
              <a:gd name="adj" fmla="val 8818"/>
            </a:avLst>
          </a:prstGeom>
          <a:pattFill prst="pct5">
            <a:fgClr>
              <a:srgbClr val="2E6622"/>
            </a:fgClr>
            <a:bgClr>
              <a:schemeClr val="bg1"/>
            </a:bgClr>
          </a:pattFill>
          <a:ln>
            <a:noFill/>
          </a:ln>
        </p:spPr>
        <p:txBody>
          <a:bodyPr>
            <a:normAutofit/>
          </a:bodyPr>
          <a:lstStyle>
            <a:lvl1pPr>
              <a:defRPr sz="1600"/>
            </a:lvl1pPr>
          </a:lstStyle>
          <a:p>
            <a:endParaRPr lang="en-ID"/>
          </a:p>
        </p:txBody>
      </p:sp>
    </p:spTree>
    <p:extLst>
      <p:ext uri="{BB962C8B-B14F-4D97-AF65-F5344CB8AC3E}">
        <p14:creationId xmlns:p14="http://schemas.microsoft.com/office/powerpoint/2010/main" val="24193655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2_Title Slide">
    <p:spTree>
      <p:nvGrpSpPr>
        <p:cNvPr id="1" name=""/>
        <p:cNvGrpSpPr/>
        <p:nvPr/>
      </p:nvGrpSpPr>
      <p:grpSpPr>
        <a:xfrm>
          <a:off x="0" y="0"/>
          <a:ext cx="0" cy="0"/>
          <a:chOff x="0" y="0"/>
          <a:chExt cx="0" cy="0"/>
        </a:xfrm>
      </p:grpSpPr>
      <p:sp>
        <p:nvSpPr>
          <p:cNvPr id="2" name="Picture Placeholder 2">
            <a:extLst>
              <a:ext uri="{FF2B5EF4-FFF2-40B4-BE49-F238E27FC236}">
                <a16:creationId xmlns:a16="http://schemas.microsoft.com/office/drawing/2014/main" id="{ABE78EA9-2C24-C11C-5375-273B799BBFED}"/>
              </a:ext>
            </a:extLst>
          </p:cNvPr>
          <p:cNvSpPr>
            <a:spLocks noGrp="1"/>
          </p:cNvSpPr>
          <p:nvPr>
            <p:ph type="pic" sz="quarter" idx="11"/>
          </p:nvPr>
        </p:nvSpPr>
        <p:spPr>
          <a:xfrm>
            <a:off x="1" y="0"/>
            <a:ext cx="6096000" cy="6858000"/>
          </a:xfrm>
          <a:prstGeom prst="rect">
            <a:avLst/>
          </a:prstGeom>
          <a:pattFill prst="pct5">
            <a:fgClr>
              <a:srgbClr val="2E6622"/>
            </a:fgClr>
            <a:bgClr>
              <a:schemeClr val="bg1"/>
            </a:bgClr>
          </a:pattFill>
          <a:ln>
            <a:noFill/>
          </a:ln>
        </p:spPr>
        <p:txBody>
          <a:bodyPr>
            <a:normAutofit/>
          </a:bodyPr>
          <a:lstStyle>
            <a:lvl1pPr>
              <a:defRPr sz="1600"/>
            </a:lvl1pPr>
          </a:lstStyle>
          <a:p>
            <a:endParaRPr lang="en-ID"/>
          </a:p>
        </p:txBody>
      </p:sp>
    </p:spTree>
    <p:extLst>
      <p:ext uri="{BB962C8B-B14F-4D97-AF65-F5344CB8AC3E}">
        <p14:creationId xmlns:p14="http://schemas.microsoft.com/office/powerpoint/2010/main" val="35494663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3_Title Slid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2AC9B59-AD7C-FB28-079A-7E4286F83409}"/>
              </a:ext>
            </a:extLst>
          </p:cNvPr>
          <p:cNvSpPr/>
          <p:nvPr userDrawn="1"/>
        </p:nvSpPr>
        <p:spPr>
          <a:xfrm>
            <a:off x="0" y="4499156"/>
            <a:ext cx="12191999" cy="2358844"/>
          </a:xfrm>
          <a:prstGeom prst="rect">
            <a:avLst/>
          </a:prstGeom>
          <a:solidFill>
            <a:srgbClr val="00417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3" name="Picture Placeholder 2">
            <a:extLst>
              <a:ext uri="{FF2B5EF4-FFF2-40B4-BE49-F238E27FC236}">
                <a16:creationId xmlns:a16="http://schemas.microsoft.com/office/drawing/2014/main" id="{76102127-2660-EFBE-13D2-442809468952}"/>
              </a:ext>
            </a:extLst>
          </p:cNvPr>
          <p:cNvSpPr>
            <a:spLocks noGrp="1"/>
          </p:cNvSpPr>
          <p:nvPr>
            <p:ph type="pic" sz="quarter" idx="10"/>
          </p:nvPr>
        </p:nvSpPr>
        <p:spPr>
          <a:xfrm>
            <a:off x="0" y="684749"/>
            <a:ext cx="3814618" cy="4712645"/>
          </a:xfrm>
          <a:pattFill prst="pct5">
            <a:fgClr>
              <a:srgbClr val="2E6622"/>
            </a:fgClr>
            <a:bgClr>
              <a:schemeClr val="bg1"/>
            </a:bgClr>
          </a:pattFill>
          <a:ln>
            <a:noFill/>
          </a:ln>
        </p:spPr>
        <p:txBody>
          <a:bodyPr vert="horz" lIns="91440" tIns="45720" rIns="91440" bIns="45720" rtlCol="0">
            <a:normAutofit/>
          </a:bodyPr>
          <a:lstStyle>
            <a:lvl1pPr>
              <a:defRPr lang="en-ID" sz="1600"/>
            </a:lvl1pPr>
          </a:lstStyle>
          <a:p>
            <a:pPr lvl="0"/>
            <a:endParaRPr lang="en-ID"/>
          </a:p>
        </p:txBody>
      </p:sp>
    </p:spTree>
    <p:extLst>
      <p:ext uri="{BB962C8B-B14F-4D97-AF65-F5344CB8AC3E}">
        <p14:creationId xmlns:p14="http://schemas.microsoft.com/office/powerpoint/2010/main" val="36595326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4_Title Slide">
    <p:spTree>
      <p:nvGrpSpPr>
        <p:cNvPr id="1" name=""/>
        <p:cNvGrpSpPr/>
        <p:nvPr/>
      </p:nvGrpSpPr>
      <p:grpSpPr>
        <a:xfrm>
          <a:off x="0" y="0"/>
          <a:ext cx="0" cy="0"/>
          <a:chOff x="0" y="0"/>
          <a:chExt cx="0" cy="0"/>
        </a:xfrm>
      </p:grpSpPr>
      <p:sp>
        <p:nvSpPr>
          <p:cNvPr id="24" name="Picture Placeholder 23">
            <a:extLst>
              <a:ext uri="{FF2B5EF4-FFF2-40B4-BE49-F238E27FC236}">
                <a16:creationId xmlns:a16="http://schemas.microsoft.com/office/drawing/2014/main" id="{7DB592BF-A848-3F9C-52EA-C077C8EB347E}"/>
              </a:ext>
            </a:extLst>
          </p:cNvPr>
          <p:cNvSpPr>
            <a:spLocks noGrp="1"/>
          </p:cNvSpPr>
          <p:nvPr>
            <p:ph type="pic" sz="quarter" idx="10"/>
          </p:nvPr>
        </p:nvSpPr>
        <p:spPr>
          <a:xfrm>
            <a:off x="7585314" y="3168832"/>
            <a:ext cx="3060440" cy="3060441"/>
          </a:xfrm>
          <a:custGeom>
            <a:avLst/>
            <a:gdLst>
              <a:gd name="connsiteX0" fmla="*/ 1530221 w 3060440"/>
              <a:gd name="connsiteY0" fmla="*/ 0 h 3060441"/>
              <a:gd name="connsiteX1" fmla="*/ 3052542 w 3060440"/>
              <a:gd name="connsiteY1" fmla="*/ 1373765 h 3060441"/>
              <a:gd name="connsiteX2" fmla="*/ 3060440 w 3060440"/>
              <a:gd name="connsiteY2" fmla="*/ 1530182 h 3060441"/>
              <a:gd name="connsiteX3" fmla="*/ 3060440 w 3060440"/>
              <a:gd name="connsiteY3" fmla="*/ 1530261 h 3060441"/>
              <a:gd name="connsiteX4" fmla="*/ 3052542 w 3060440"/>
              <a:gd name="connsiteY4" fmla="*/ 1686678 h 3060441"/>
              <a:gd name="connsiteX5" fmla="*/ 1686677 w 3060440"/>
              <a:gd name="connsiteY5" fmla="*/ 3052542 h 3060441"/>
              <a:gd name="connsiteX6" fmla="*/ 1530241 w 3060440"/>
              <a:gd name="connsiteY6" fmla="*/ 3060441 h 3060441"/>
              <a:gd name="connsiteX7" fmla="*/ 1530201 w 3060440"/>
              <a:gd name="connsiteY7" fmla="*/ 3060441 h 3060441"/>
              <a:gd name="connsiteX8" fmla="*/ 1373765 w 3060440"/>
              <a:gd name="connsiteY8" fmla="*/ 3052542 h 3060441"/>
              <a:gd name="connsiteX9" fmla="*/ 0 w 3060440"/>
              <a:gd name="connsiteY9" fmla="*/ 1530221 h 3060441"/>
              <a:gd name="connsiteX10" fmla="*/ 1530221 w 3060440"/>
              <a:gd name="connsiteY10" fmla="*/ 0 h 30604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060440" h="3060441">
                <a:moveTo>
                  <a:pt x="1530221" y="0"/>
                </a:moveTo>
                <a:cubicBezTo>
                  <a:pt x="2322519" y="0"/>
                  <a:pt x="2974179" y="602141"/>
                  <a:pt x="3052542" y="1373765"/>
                </a:cubicBezTo>
                <a:lnTo>
                  <a:pt x="3060440" y="1530182"/>
                </a:lnTo>
                <a:lnTo>
                  <a:pt x="3060440" y="1530261"/>
                </a:lnTo>
                <a:lnTo>
                  <a:pt x="3052542" y="1686678"/>
                </a:lnTo>
                <a:cubicBezTo>
                  <a:pt x="2979403" y="2406859"/>
                  <a:pt x="2406859" y="2979404"/>
                  <a:pt x="1686677" y="3052542"/>
                </a:cubicBezTo>
                <a:lnTo>
                  <a:pt x="1530241" y="3060441"/>
                </a:lnTo>
                <a:lnTo>
                  <a:pt x="1530201" y="3060441"/>
                </a:lnTo>
                <a:lnTo>
                  <a:pt x="1373765" y="3052542"/>
                </a:lnTo>
                <a:cubicBezTo>
                  <a:pt x="602141" y="2974179"/>
                  <a:pt x="0" y="2322519"/>
                  <a:pt x="0" y="1530221"/>
                </a:cubicBezTo>
                <a:cubicBezTo>
                  <a:pt x="0" y="685103"/>
                  <a:pt x="685103" y="0"/>
                  <a:pt x="1530221" y="0"/>
                </a:cubicBezTo>
                <a:close/>
              </a:path>
            </a:pathLst>
          </a:custGeom>
          <a:pattFill prst="pct5">
            <a:fgClr>
              <a:srgbClr val="2E6622"/>
            </a:fgClr>
            <a:bgClr>
              <a:schemeClr val="bg1"/>
            </a:bgClr>
          </a:pattFill>
          <a:ln>
            <a:noFill/>
          </a:ln>
        </p:spPr>
        <p:txBody>
          <a:bodyPr vert="horz" wrap="square" lIns="91440" tIns="45720" rIns="91440" bIns="45720" rtlCol="0">
            <a:noAutofit/>
          </a:bodyPr>
          <a:lstStyle>
            <a:lvl1pPr>
              <a:defRPr lang="en-ID" sz="1600"/>
            </a:lvl1pPr>
          </a:lstStyle>
          <a:p>
            <a:pPr lvl="0"/>
            <a:endParaRPr lang="en-ID"/>
          </a:p>
        </p:txBody>
      </p:sp>
      <p:sp>
        <p:nvSpPr>
          <p:cNvPr id="27" name="Rectangle 26">
            <a:extLst>
              <a:ext uri="{FF2B5EF4-FFF2-40B4-BE49-F238E27FC236}">
                <a16:creationId xmlns:a16="http://schemas.microsoft.com/office/drawing/2014/main" id="{43DC7E4A-8AF3-2F30-4692-09791E21D7ED}"/>
              </a:ext>
            </a:extLst>
          </p:cNvPr>
          <p:cNvSpPr/>
          <p:nvPr userDrawn="1"/>
        </p:nvSpPr>
        <p:spPr>
          <a:xfrm>
            <a:off x="0" y="877637"/>
            <a:ext cx="12191999" cy="1791478"/>
          </a:xfrm>
          <a:prstGeom prst="rect">
            <a:avLst/>
          </a:prstGeom>
          <a:solidFill>
            <a:srgbClr val="00417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D"/>
          </a:p>
        </p:txBody>
      </p:sp>
    </p:spTree>
    <p:extLst>
      <p:ext uri="{BB962C8B-B14F-4D97-AF65-F5344CB8AC3E}">
        <p14:creationId xmlns:p14="http://schemas.microsoft.com/office/powerpoint/2010/main" val="27503401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5_Title Slide">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043B050-60BC-E5BC-3A39-3372A96D2859}"/>
              </a:ext>
            </a:extLst>
          </p:cNvPr>
          <p:cNvSpPr/>
          <p:nvPr userDrawn="1"/>
        </p:nvSpPr>
        <p:spPr>
          <a:xfrm>
            <a:off x="0" y="0"/>
            <a:ext cx="12191999" cy="6858000"/>
          </a:xfrm>
          <a:prstGeom prst="rect">
            <a:avLst/>
          </a:prstGeom>
          <a:solidFill>
            <a:srgbClr val="00417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6" name="Circle: Hollow 5">
            <a:extLst>
              <a:ext uri="{FF2B5EF4-FFF2-40B4-BE49-F238E27FC236}">
                <a16:creationId xmlns:a16="http://schemas.microsoft.com/office/drawing/2014/main" id="{D1F21125-A60B-F3B0-A30E-38EF6BFB75BB}"/>
              </a:ext>
            </a:extLst>
          </p:cNvPr>
          <p:cNvSpPr/>
          <p:nvPr userDrawn="1"/>
        </p:nvSpPr>
        <p:spPr>
          <a:xfrm>
            <a:off x="6400995" y="388401"/>
            <a:ext cx="4786604" cy="4786604"/>
          </a:xfrm>
          <a:prstGeom prst="donut">
            <a:avLst>
              <a:gd name="adj" fmla="val 16243"/>
            </a:avLst>
          </a:prstGeom>
          <a:solidFill>
            <a:schemeClr val="bg1">
              <a:alpha val="2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D">
              <a:solidFill>
                <a:schemeClr val="tx1"/>
              </a:solidFill>
            </a:endParaRPr>
          </a:p>
        </p:txBody>
      </p:sp>
      <p:sp>
        <p:nvSpPr>
          <p:cNvPr id="7" name="Circle: Hollow 6">
            <a:extLst>
              <a:ext uri="{FF2B5EF4-FFF2-40B4-BE49-F238E27FC236}">
                <a16:creationId xmlns:a16="http://schemas.microsoft.com/office/drawing/2014/main" id="{8A69212C-B2A7-0A77-FA6C-8549BDB54181}"/>
              </a:ext>
            </a:extLst>
          </p:cNvPr>
          <p:cNvSpPr/>
          <p:nvPr userDrawn="1"/>
        </p:nvSpPr>
        <p:spPr>
          <a:xfrm>
            <a:off x="483251" y="2470691"/>
            <a:ext cx="3697376" cy="3697376"/>
          </a:xfrm>
          <a:prstGeom prst="donut">
            <a:avLst>
              <a:gd name="adj" fmla="val 16243"/>
            </a:avLst>
          </a:prstGeom>
          <a:solidFill>
            <a:schemeClr val="bg1">
              <a:alpha val="2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D">
              <a:solidFill>
                <a:schemeClr val="tx1"/>
              </a:solidFill>
            </a:endParaRPr>
          </a:p>
        </p:txBody>
      </p:sp>
    </p:spTree>
    <p:extLst>
      <p:ext uri="{BB962C8B-B14F-4D97-AF65-F5344CB8AC3E}">
        <p14:creationId xmlns:p14="http://schemas.microsoft.com/office/powerpoint/2010/main" val="2883539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A6DE278-2409-9253-B09A-5841F37BA53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D"/>
          </a:p>
        </p:txBody>
      </p:sp>
      <p:sp>
        <p:nvSpPr>
          <p:cNvPr id="3" name="Text Placeholder 2">
            <a:extLst>
              <a:ext uri="{FF2B5EF4-FFF2-40B4-BE49-F238E27FC236}">
                <a16:creationId xmlns:a16="http://schemas.microsoft.com/office/drawing/2014/main" id="{B1107773-2EFD-567F-6621-B587B28E4BB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FB711521-CFE5-7675-D846-7220FE3A83E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56EAA18-085F-4A75-9C2F-4E38D0D2544A}" type="datetimeFigureOut">
              <a:rPr lang="en-ID" smtClean="0"/>
              <a:t>27/05/2025</a:t>
            </a:fld>
            <a:endParaRPr lang="en-ID"/>
          </a:p>
        </p:txBody>
      </p:sp>
      <p:sp>
        <p:nvSpPr>
          <p:cNvPr id="5" name="Footer Placeholder 4">
            <a:extLst>
              <a:ext uri="{FF2B5EF4-FFF2-40B4-BE49-F238E27FC236}">
                <a16:creationId xmlns:a16="http://schemas.microsoft.com/office/drawing/2014/main" id="{47824F86-FB1A-C6B6-8EBC-CAE520D1AB8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D"/>
          </a:p>
        </p:txBody>
      </p:sp>
      <p:sp>
        <p:nvSpPr>
          <p:cNvPr id="6" name="Slide Number Placeholder 5">
            <a:extLst>
              <a:ext uri="{FF2B5EF4-FFF2-40B4-BE49-F238E27FC236}">
                <a16:creationId xmlns:a16="http://schemas.microsoft.com/office/drawing/2014/main" id="{B7572DFE-0F79-AB41-A66C-5D7D108D540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AA0E8E-2C93-46AF-B456-AA7C6978A0FD}" type="slidenum">
              <a:rPr lang="en-ID" smtClean="0"/>
              <a:t>‹#›</a:t>
            </a:fld>
            <a:endParaRPr lang="en-ID"/>
          </a:p>
        </p:txBody>
      </p:sp>
    </p:spTree>
    <p:extLst>
      <p:ext uri="{BB962C8B-B14F-4D97-AF65-F5344CB8AC3E}">
        <p14:creationId xmlns:p14="http://schemas.microsoft.com/office/powerpoint/2010/main" val="21414507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9.xml"/><Relationship Id="rId5" Type="http://schemas.openxmlformats.org/officeDocument/2006/relationships/hyperlink" Target="https://creativecommons.org/licenses/by-nc-sa/4.0/?ref=chooser-v1" TargetMode="External"/><Relationship Id="rId4" Type="http://schemas.openxmlformats.org/officeDocument/2006/relationships/hyperlink" Target="https://www.himaa.org.au/our-work/clinical-coding-practice-framework/"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9.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9.xml"/><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9.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9.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9.xml"/><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9.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4174"/>
        </a:solidFill>
        <a:effectLst/>
      </p:bgPr>
    </p:bg>
    <p:spTree>
      <p:nvGrpSpPr>
        <p:cNvPr id="1" name=""/>
        <p:cNvGrpSpPr/>
        <p:nvPr/>
      </p:nvGrpSpPr>
      <p:grpSpPr>
        <a:xfrm>
          <a:off x="0" y="0"/>
          <a:ext cx="0" cy="0"/>
          <a:chOff x="0" y="0"/>
          <a:chExt cx="0" cy="0"/>
        </a:xfrm>
      </p:grpSpPr>
      <p:sp>
        <p:nvSpPr>
          <p:cNvPr id="39" name="TextBox 38">
            <a:extLst>
              <a:ext uri="{FF2B5EF4-FFF2-40B4-BE49-F238E27FC236}">
                <a16:creationId xmlns:a16="http://schemas.microsoft.com/office/drawing/2014/main" id="{60F7ED0A-7DFC-0D6F-79EB-A7D9D8FB70C3}"/>
              </a:ext>
            </a:extLst>
          </p:cNvPr>
          <p:cNvSpPr txBox="1"/>
          <p:nvPr/>
        </p:nvSpPr>
        <p:spPr>
          <a:xfrm>
            <a:off x="1347189" y="2271975"/>
            <a:ext cx="5495180" cy="2554545"/>
          </a:xfrm>
          <a:prstGeom prst="rect">
            <a:avLst/>
          </a:prstGeom>
          <a:noFill/>
        </p:spPr>
        <p:txBody>
          <a:bodyPr wrap="square" rtlCol="0">
            <a:spAutoFit/>
          </a:bodyPr>
          <a:lstStyle/>
          <a:p>
            <a:r>
              <a:rPr lang="en-US" sz="4400" dirty="0">
                <a:solidFill>
                  <a:schemeClr val="bg1"/>
                </a:solidFill>
                <a:latin typeface="Roboto Medium" panose="02000000000000000000" pitchFamily="2" charset="0"/>
                <a:ea typeface="Roboto Medium" panose="02000000000000000000" pitchFamily="2" charset="0"/>
                <a:cs typeface="Poppins" panose="00000500000000000000" pitchFamily="2" charset="0"/>
              </a:rPr>
              <a:t>Clinical Coding Practice Framework</a:t>
            </a:r>
          </a:p>
          <a:p>
            <a:endParaRPr lang="en-US" sz="4400" dirty="0">
              <a:solidFill>
                <a:schemeClr val="bg1"/>
              </a:solidFill>
              <a:latin typeface="Roboto Medium" panose="02000000000000000000" pitchFamily="2" charset="0"/>
              <a:ea typeface="Roboto Medium" panose="02000000000000000000" pitchFamily="2" charset="0"/>
              <a:cs typeface="Poppins" panose="00000500000000000000" pitchFamily="2" charset="0"/>
            </a:endParaRPr>
          </a:p>
          <a:p>
            <a:r>
              <a:rPr lang="en-US" sz="2800" dirty="0">
                <a:solidFill>
                  <a:schemeClr val="bg1"/>
                </a:solidFill>
                <a:latin typeface="Roboto" panose="02000000000000000000" pitchFamily="2" charset="0"/>
                <a:ea typeface="Roboto" panose="02000000000000000000" pitchFamily="2" charset="0"/>
                <a:cs typeface="Roboto" panose="02000000000000000000" pitchFamily="2" charset="0"/>
              </a:rPr>
              <a:t>Slides to support implementation</a:t>
            </a:r>
            <a:endParaRPr lang="en-ID" sz="4400" dirty="0">
              <a:solidFill>
                <a:schemeClr val="bg1"/>
              </a:solidFill>
              <a:latin typeface="Roboto" panose="02000000000000000000" pitchFamily="2" charset="0"/>
              <a:ea typeface="Roboto" panose="02000000000000000000" pitchFamily="2" charset="0"/>
              <a:cs typeface="Roboto" panose="02000000000000000000" pitchFamily="2" charset="0"/>
            </a:endParaRPr>
          </a:p>
        </p:txBody>
      </p:sp>
      <p:sp>
        <p:nvSpPr>
          <p:cNvPr id="41" name="Rectangle: Rounded Corners 40">
            <a:extLst>
              <a:ext uri="{FF2B5EF4-FFF2-40B4-BE49-F238E27FC236}">
                <a16:creationId xmlns:a16="http://schemas.microsoft.com/office/drawing/2014/main" id="{FB2B7953-84C5-763B-E154-CC01327862C5}"/>
              </a:ext>
            </a:extLst>
          </p:cNvPr>
          <p:cNvSpPr/>
          <p:nvPr/>
        </p:nvSpPr>
        <p:spPr>
          <a:xfrm>
            <a:off x="1449151" y="1867720"/>
            <a:ext cx="1669433" cy="301492"/>
          </a:xfrm>
          <a:prstGeom prst="roundRect">
            <a:avLst>
              <a:gd name="adj" fmla="val 50000"/>
            </a:avLst>
          </a:prstGeom>
          <a:solidFill>
            <a:srgbClr val="F57F36"/>
          </a:solidFill>
          <a:ln w="76200">
            <a:noFill/>
          </a:ln>
          <a:effectLst>
            <a:outerShdw blurRad="508000" dist="228600" dir="2700000" sx="95000" sy="95000" algn="tl" rotWithShape="0">
              <a:prstClr val="black">
                <a:alpha val="2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Roboto Medium" panose="02000000000000000000" pitchFamily="2" charset="0"/>
                <a:ea typeface="Roboto Medium" panose="02000000000000000000" pitchFamily="2" charset="0"/>
                <a:cs typeface="Roboto Medium" panose="02000000000000000000" pitchFamily="2" charset="0"/>
              </a:rPr>
              <a:t>Version 2</a:t>
            </a:r>
          </a:p>
        </p:txBody>
      </p:sp>
      <p:sp>
        <p:nvSpPr>
          <p:cNvPr id="44" name="Block Arc 43">
            <a:extLst>
              <a:ext uri="{FF2B5EF4-FFF2-40B4-BE49-F238E27FC236}">
                <a16:creationId xmlns:a16="http://schemas.microsoft.com/office/drawing/2014/main" id="{4B5ABF36-1D2C-9407-4585-1D8A57385AAC}"/>
              </a:ext>
            </a:extLst>
          </p:cNvPr>
          <p:cNvSpPr/>
          <p:nvPr/>
        </p:nvSpPr>
        <p:spPr>
          <a:xfrm>
            <a:off x="5349633" y="5770603"/>
            <a:ext cx="410547" cy="682233"/>
          </a:xfrm>
          <a:prstGeom prst="blockArc">
            <a:avLst>
              <a:gd name="adj1" fmla="val 13763906"/>
              <a:gd name="adj2" fmla="val 17893811"/>
              <a:gd name="adj3" fmla="val 6794"/>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solidFill>
                <a:schemeClr val="tx1"/>
              </a:solidFill>
            </a:endParaRPr>
          </a:p>
        </p:txBody>
      </p:sp>
      <p:sp>
        <p:nvSpPr>
          <p:cNvPr id="45" name="Star: 4 Points 44">
            <a:extLst>
              <a:ext uri="{FF2B5EF4-FFF2-40B4-BE49-F238E27FC236}">
                <a16:creationId xmlns:a16="http://schemas.microsoft.com/office/drawing/2014/main" id="{2E8F8D16-663C-5703-E4FF-711F1539749F}"/>
              </a:ext>
            </a:extLst>
          </p:cNvPr>
          <p:cNvSpPr/>
          <p:nvPr/>
        </p:nvSpPr>
        <p:spPr>
          <a:xfrm>
            <a:off x="3880452" y="915455"/>
            <a:ext cx="183519" cy="183519"/>
          </a:xfrm>
          <a:prstGeom prst="star4">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46" name="Oval 45">
            <a:extLst>
              <a:ext uri="{FF2B5EF4-FFF2-40B4-BE49-F238E27FC236}">
                <a16:creationId xmlns:a16="http://schemas.microsoft.com/office/drawing/2014/main" id="{24C3B671-5F47-5052-71F2-EE6A8142504E}"/>
              </a:ext>
            </a:extLst>
          </p:cNvPr>
          <p:cNvSpPr/>
          <p:nvPr/>
        </p:nvSpPr>
        <p:spPr>
          <a:xfrm>
            <a:off x="11309457" y="5161809"/>
            <a:ext cx="287269" cy="287269"/>
          </a:xfrm>
          <a:prstGeom prst="ellipse">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43" name="Block Arc 42">
            <a:extLst>
              <a:ext uri="{FF2B5EF4-FFF2-40B4-BE49-F238E27FC236}">
                <a16:creationId xmlns:a16="http://schemas.microsoft.com/office/drawing/2014/main" id="{CC0F22B0-A121-320B-FE7B-A8002380C6F1}"/>
              </a:ext>
            </a:extLst>
          </p:cNvPr>
          <p:cNvSpPr/>
          <p:nvPr/>
        </p:nvSpPr>
        <p:spPr>
          <a:xfrm rot="900000">
            <a:off x="7360910" y="1132927"/>
            <a:ext cx="410547" cy="410547"/>
          </a:xfrm>
          <a:prstGeom prst="blockArc">
            <a:avLst>
              <a:gd name="adj1" fmla="val 13763906"/>
              <a:gd name="adj2" fmla="val 17731758"/>
              <a:gd name="adj3" fmla="val 5861"/>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solidFill>
                <a:schemeClr val="tx1"/>
              </a:solidFill>
            </a:endParaRPr>
          </a:p>
        </p:txBody>
      </p:sp>
      <p:grpSp>
        <p:nvGrpSpPr>
          <p:cNvPr id="16" name="Group 15">
            <a:extLst>
              <a:ext uri="{FF2B5EF4-FFF2-40B4-BE49-F238E27FC236}">
                <a16:creationId xmlns:a16="http://schemas.microsoft.com/office/drawing/2014/main" id="{4198589C-D047-DCBD-6EBD-83A7240F4A5D}"/>
              </a:ext>
            </a:extLst>
          </p:cNvPr>
          <p:cNvGrpSpPr/>
          <p:nvPr/>
        </p:nvGrpSpPr>
        <p:grpSpPr>
          <a:xfrm>
            <a:off x="1284294" y="0"/>
            <a:ext cx="1301997" cy="1552353"/>
            <a:chOff x="1467813" y="425425"/>
            <a:chExt cx="1301997" cy="1552353"/>
          </a:xfrm>
          <a:effectLst>
            <a:outerShdw blurRad="30298" dist="50800" dir="5400000" algn="ctr" rotWithShape="0">
              <a:srgbClr val="000000">
                <a:alpha val="54000"/>
              </a:srgbClr>
            </a:outerShdw>
          </a:effectLst>
        </p:grpSpPr>
        <p:sp>
          <p:nvSpPr>
            <p:cNvPr id="14" name="Rectangle 13">
              <a:extLst>
                <a:ext uri="{FF2B5EF4-FFF2-40B4-BE49-F238E27FC236}">
                  <a16:creationId xmlns:a16="http://schemas.microsoft.com/office/drawing/2014/main" id="{3F7888B3-BBBF-5D88-CC30-C9FE023951F3}"/>
                </a:ext>
              </a:extLst>
            </p:cNvPr>
            <p:cNvSpPr/>
            <p:nvPr/>
          </p:nvSpPr>
          <p:spPr>
            <a:xfrm>
              <a:off x="1467814" y="425425"/>
              <a:ext cx="1300438" cy="912775"/>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Oval 14">
              <a:extLst>
                <a:ext uri="{FF2B5EF4-FFF2-40B4-BE49-F238E27FC236}">
                  <a16:creationId xmlns:a16="http://schemas.microsoft.com/office/drawing/2014/main" id="{8987047D-D4E0-7C82-01E6-01FEACAB930B}"/>
                </a:ext>
              </a:extLst>
            </p:cNvPr>
            <p:cNvSpPr/>
            <p:nvPr/>
          </p:nvSpPr>
          <p:spPr>
            <a:xfrm>
              <a:off x="1467813" y="675781"/>
              <a:ext cx="1301997" cy="1301997"/>
            </a:xfrm>
            <a:prstGeom prst="ellipse">
              <a:avLst/>
            </a:prstGeom>
            <a:solidFill>
              <a:schemeClr val="bg1"/>
            </a:solidFill>
            <a:ln>
              <a:noFill/>
            </a:ln>
            <a:effectLst>
              <a:outerShdw blurRad="50800" dist="50800" dir="5400000" algn="ctr" rotWithShape="0">
                <a:srgbClr val="000000">
                  <a:alpha val="27000"/>
                </a:srgb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11" name="Picture 10" descr="A logo with a blue circle and a red and orange logo&#10;&#10;Description automatically generated">
            <a:extLst>
              <a:ext uri="{FF2B5EF4-FFF2-40B4-BE49-F238E27FC236}">
                <a16:creationId xmlns:a16="http://schemas.microsoft.com/office/drawing/2014/main" id="{A7E8F45A-D568-1726-4104-08CA5EBE34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01403" y="270822"/>
            <a:ext cx="866222" cy="1015940"/>
          </a:xfrm>
          <a:prstGeom prst="rect">
            <a:avLst/>
          </a:prstGeom>
        </p:spPr>
      </p:pic>
      <p:sp>
        <p:nvSpPr>
          <p:cNvPr id="3" name="Picture Placeholder 2">
            <a:extLst>
              <a:ext uri="{FF2B5EF4-FFF2-40B4-BE49-F238E27FC236}">
                <a16:creationId xmlns:a16="http://schemas.microsoft.com/office/drawing/2014/main" id="{D87CEA91-8DC9-F57C-EBF3-0A58D3407B81}"/>
              </a:ext>
            </a:extLst>
          </p:cNvPr>
          <p:cNvSpPr>
            <a:spLocks noGrp="1"/>
          </p:cNvSpPr>
          <p:nvPr>
            <p:ph type="pic" sz="quarter" idx="10"/>
          </p:nvPr>
        </p:nvSpPr>
        <p:spPr/>
        <p:txBody>
          <a:bodyPr/>
          <a:lstStyle/>
          <a:p>
            <a:endParaRPr lang="en-AU"/>
          </a:p>
        </p:txBody>
      </p:sp>
      <p:pic>
        <p:nvPicPr>
          <p:cNvPr id="5" name="Picture 4">
            <a:extLst>
              <a:ext uri="{FF2B5EF4-FFF2-40B4-BE49-F238E27FC236}">
                <a16:creationId xmlns:a16="http://schemas.microsoft.com/office/drawing/2014/main" id="{9CB310BE-3DED-7EA6-1AAB-9B0441E0B0BD}"/>
              </a:ext>
            </a:extLst>
          </p:cNvPr>
          <p:cNvPicPr>
            <a:picLocks noChangeAspect="1"/>
          </p:cNvPicPr>
          <p:nvPr/>
        </p:nvPicPr>
        <p:blipFill>
          <a:blip r:embed="rId4"/>
          <a:stretch>
            <a:fillRect/>
          </a:stretch>
        </p:blipFill>
        <p:spPr>
          <a:xfrm>
            <a:off x="6842369" y="485459"/>
            <a:ext cx="4123766" cy="5887081"/>
          </a:xfrm>
          <a:prstGeom prst="rect">
            <a:avLst/>
          </a:prstGeom>
          <a:ln>
            <a:noFill/>
          </a:ln>
          <a:effectLst>
            <a:outerShdw blurRad="292100" dist="139700" dir="2700000" algn="tl" rotWithShape="0">
              <a:srgbClr val="333333">
                <a:alpha val="65000"/>
              </a:srgbClr>
            </a:outerShdw>
          </a:effectLst>
        </p:spPr>
      </p:pic>
      <p:sp>
        <p:nvSpPr>
          <p:cNvPr id="7" name="TextBox 6">
            <a:extLst>
              <a:ext uri="{FF2B5EF4-FFF2-40B4-BE49-F238E27FC236}">
                <a16:creationId xmlns:a16="http://schemas.microsoft.com/office/drawing/2014/main" id="{287A57B3-E616-2F0D-08E5-886F9A73F069}"/>
              </a:ext>
            </a:extLst>
          </p:cNvPr>
          <p:cNvSpPr txBox="1"/>
          <p:nvPr/>
        </p:nvSpPr>
        <p:spPr>
          <a:xfrm>
            <a:off x="1390978" y="5194291"/>
            <a:ext cx="4189057" cy="702756"/>
          </a:xfrm>
          <a:prstGeom prst="rect">
            <a:avLst/>
          </a:prstGeom>
          <a:noFill/>
        </p:spPr>
        <p:txBody>
          <a:bodyPr wrap="square" rtlCol="0">
            <a:spAutoFit/>
          </a:bodyPr>
          <a:lstStyle/>
          <a:p>
            <a:pPr>
              <a:lnSpc>
                <a:spcPct val="150000"/>
              </a:lnSpc>
            </a:pPr>
            <a:r>
              <a:rPr lang="en-US" sz="1400" dirty="0">
                <a:solidFill>
                  <a:srgbClr val="004174"/>
                </a:solidFill>
                <a:latin typeface="Roboto Light" panose="02000000000000000000" pitchFamily="2" charset="0"/>
                <a:ea typeface="Roboto Light" panose="02000000000000000000" pitchFamily="2" charset="0"/>
              </a:rPr>
              <a:t>James Katte CHIM CHIA</a:t>
            </a:r>
          </a:p>
          <a:p>
            <a:pPr>
              <a:lnSpc>
                <a:spcPct val="150000"/>
              </a:lnSpc>
            </a:pPr>
            <a:r>
              <a:rPr lang="en-US" sz="1400" dirty="0">
                <a:solidFill>
                  <a:srgbClr val="004174"/>
                </a:solidFill>
                <a:latin typeface="Roboto Light" panose="02000000000000000000" pitchFamily="2" charset="0"/>
                <a:ea typeface="Roboto Light" panose="02000000000000000000" pitchFamily="2" charset="0"/>
              </a:rPr>
              <a:t>Chair, HIMAA Clinical Coding Task Force</a:t>
            </a:r>
            <a:endParaRPr lang="en-ID" sz="1400" dirty="0">
              <a:solidFill>
                <a:srgbClr val="004174"/>
              </a:solidFill>
              <a:latin typeface="Roboto Light" panose="02000000000000000000" pitchFamily="2" charset="0"/>
              <a:ea typeface="Roboto Light" panose="02000000000000000000" pitchFamily="2" charset="0"/>
            </a:endParaRPr>
          </a:p>
        </p:txBody>
      </p:sp>
    </p:spTree>
    <p:extLst>
      <p:ext uri="{BB962C8B-B14F-4D97-AF65-F5344CB8AC3E}">
        <p14:creationId xmlns:p14="http://schemas.microsoft.com/office/powerpoint/2010/main" val="14347605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27D8AA-69F9-175B-F5E5-C806DA431D9E}"/>
            </a:ext>
          </a:extLst>
        </p:cNvPr>
        <p:cNvGrpSpPr/>
        <p:nvPr/>
      </p:nvGrpSpPr>
      <p:grpSpPr>
        <a:xfrm>
          <a:off x="0" y="0"/>
          <a:ext cx="0" cy="0"/>
          <a:chOff x="0" y="0"/>
          <a:chExt cx="0" cy="0"/>
        </a:xfrm>
      </p:grpSpPr>
      <p:sp>
        <p:nvSpPr>
          <p:cNvPr id="62" name="Rectangle 61">
            <a:extLst>
              <a:ext uri="{FF2B5EF4-FFF2-40B4-BE49-F238E27FC236}">
                <a16:creationId xmlns:a16="http://schemas.microsoft.com/office/drawing/2014/main" id="{360744C1-A07D-9D29-67B4-4E5B9D6A4738}"/>
              </a:ext>
            </a:extLst>
          </p:cNvPr>
          <p:cNvSpPr/>
          <p:nvPr/>
        </p:nvSpPr>
        <p:spPr>
          <a:xfrm>
            <a:off x="6617890" y="2403494"/>
            <a:ext cx="5029200" cy="4078972"/>
          </a:xfrm>
          <a:prstGeom prst="rect">
            <a:avLst/>
          </a:prstGeom>
          <a:solidFill>
            <a:schemeClr val="bg2"/>
          </a:soli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6" name="TextBox 5">
            <a:extLst>
              <a:ext uri="{FF2B5EF4-FFF2-40B4-BE49-F238E27FC236}">
                <a16:creationId xmlns:a16="http://schemas.microsoft.com/office/drawing/2014/main" id="{24E98740-47E2-2CEC-84F4-F68FC26CEC8A}"/>
              </a:ext>
            </a:extLst>
          </p:cNvPr>
          <p:cNvSpPr txBox="1"/>
          <p:nvPr/>
        </p:nvSpPr>
        <p:spPr>
          <a:xfrm>
            <a:off x="416039" y="343383"/>
            <a:ext cx="9623110" cy="769441"/>
          </a:xfrm>
          <a:prstGeom prst="rect">
            <a:avLst/>
          </a:prstGeom>
          <a:noFill/>
        </p:spPr>
        <p:txBody>
          <a:bodyPr wrap="square" rtlCol="0">
            <a:spAutoFit/>
          </a:bodyPr>
          <a:lstStyle/>
          <a:p>
            <a:r>
              <a:rPr lang="en-US" sz="4400" dirty="0">
                <a:solidFill>
                  <a:srgbClr val="113370"/>
                </a:solidFill>
                <a:latin typeface="Roboto Medium" panose="02000000000000000000" pitchFamily="2" charset="0"/>
                <a:ea typeface="Roboto Medium" panose="02000000000000000000" pitchFamily="2" charset="0"/>
                <a:cs typeface="Roboto Medium" panose="02000000000000000000" pitchFamily="2" charset="0"/>
              </a:rPr>
              <a:t>Using these slides</a:t>
            </a:r>
            <a:endParaRPr lang="en-ID" sz="4400" dirty="0">
              <a:latin typeface="Roboto Light" panose="02000000000000000000" pitchFamily="2" charset="0"/>
              <a:ea typeface="Roboto Light" panose="02000000000000000000" pitchFamily="2" charset="0"/>
              <a:cs typeface="Roboto Light" panose="02000000000000000000" pitchFamily="2" charset="0"/>
            </a:endParaRPr>
          </a:p>
        </p:txBody>
      </p:sp>
      <p:grpSp>
        <p:nvGrpSpPr>
          <p:cNvPr id="10" name="Group 9">
            <a:extLst>
              <a:ext uri="{FF2B5EF4-FFF2-40B4-BE49-F238E27FC236}">
                <a16:creationId xmlns:a16="http://schemas.microsoft.com/office/drawing/2014/main" id="{1DD3A3CC-8BA5-2532-38B2-0A33E8AFC80B}"/>
              </a:ext>
            </a:extLst>
          </p:cNvPr>
          <p:cNvGrpSpPr/>
          <p:nvPr/>
        </p:nvGrpSpPr>
        <p:grpSpPr>
          <a:xfrm>
            <a:off x="3" y="5507721"/>
            <a:ext cx="1465978" cy="1301997"/>
            <a:chOff x="3" y="5507721"/>
            <a:chExt cx="1465978" cy="1301997"/>
          </a:xfrm>
          <a:effectLst>
            <a:outerShdw blurRad="163079" dist="50800" dir="5400000" sx="98000" sy="98000" algn="ctr" rotWithShape="0">
              <a:srgbClr val="000000">
                <a:alpha val="19307"/>
              </a:srgbClr>
            </a:outerShdw>
          </a:effectLst>
        </p:grpSpPr>
        <p:grpSp>
          <p:nvGrpSpPr>
            <p:cNvPr id="11" name="Group 10">
              <a:extLst>
                <a:ext uri="{FF2B5EF4-FFF2-40B4-BE49-F238E27FC236}">
                  <a16:creationId xmlns:a16="http://schemas.microsoft.com/office/drawing/2014/main" id="{73BAD6EB-9286-DE7E-9DFE-340D6AD0CF28}"/>
                </a:ext>
              </a:extLst>
            </p:cNvPr>
            <p:cNvGrpSpPr/>
            <p:nvPr/>
          </p:nvGrpSpPr>
          <p:grpSpPr>
            <a:xfrm rot="16200000">
              <a:off x="81993" y="5425731"/>
              <a:ext cx="1301997" cy="1465978"/>
              <a:chOff x="1467813" y="511800"/>
              <a:chExt cx="1301997" cy="1465978"/>
            </a:xfrm>
          </p:grpSpPr>
          <p:sp>
            <p:nvSpPr>
              <p:cNvPr id="13" name="Rectangle 12">
                <a:extLst>
                  <a:ext uri="{FF2B5EF4-FFF2-40B4-BE49-F238E27FC236}">
                    <a16:creationId xmlns:a16="http://schemas.microsoft.com/office/drawing/2014/main" id="{672FB243-D77A-26BE-26EC-A96E487EFA81}"/>
                  </a:ext>
                </a:extLst>
              </p:cNvPr>
              <p:cNvSpPr/>
              <p:nvPr/>
            </p:nvSpPr>
            <p:spPr>
              <a:xfrm>
                <a:off x="1467814" y="511800"/>
                <a:ext cx="1300438" cy="826401"/>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Oval 13">
                <a:extLst>
                  <a:ext uri="{FF2B5EF4-FFF2-40B4-BE49-F238E27FC236}">
                    <a16:creationId xmlns:a16="http://schemas.microsoft.com/office/drawing/2014/main" id="{8448E0B5-E530-33CE-20D5-63183EBF3D29}"/>
                  </a:ext>
                </a:extLst>
              </p:cNvPr>
              <p:cNvSpPr/>
              <p:nvPr/>
            </p:nvSpPr>
            <p:spPr>
              <a:xfrm>
                <a:off x="1467813" y="675781"/>
                <a:ext cx="1301997" cy="1301997"/>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2" name="Picture 11" descr="A logo with a blue circle and a red and orange logo&#10;&#10;Description automatically generated">
              <a:extLst>
                <a:ext uri="{FF2B5EF4-FFF2-40B4-BE49-F238E27FC236}">
                  <a16:creationId xmlns:a16="http://schemas.microsoft.com/office/drawing/2014/main" id="{E70D6D65-A3AB-4433-2D6B-9F261354124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0012" y="5650750"/>
              <a:ext cx="866222" cy="1015940"/>
            </a:xfrm>
            <a:prstGeom prst="rect">
              <a:avLst/>
            </a:prstGeom>
          </p:spPr>
        </p:pic>
      </p:grpSp>
      <p:sp>
        <p:nvSpPr>
          <p:cNvPr id="4" name="Content Placeholder 2">
            <a:extLst>
              <a:ext uri="{FF2B5EF4-FFF2-40B4-BE49-F238E27FC236}">
                <a16:creationId xmlns:a16="http://schemas.microsoft.com/office/drawing/2014/main" id="{86B00933-9F08-D92A-D78C-1FAC34C5E913}"/>
              </a:ext>
            </a:extLst>
          </p:cNvPr>
          <p:cNvSpPr txBox="1">
            <a:spLocks/>
          </p:cNvSpPr>
          <p:nvPr/>
        </p:nvSpPr>
        <p:spPr>
          <a:xfrm>
            <a:off x="405948" y="1555767"/>
            <a:ext cx="5297542" cy="476772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7000"/>
              </a:lnSpc>
              <a:spcAft>
                <a:spcPts val="800"/>
              </a:spcAft>
            </a:pPr>
            <a:r>
              <a:rPr lang="en-AU" sz="2000" dirty="0">
                <a:latin typeface="Arial" panose="020B0604020202020204" pitchFamily="34" charset="0"/>
                <a:cs typeface="Arial" panose="020B0604020202020204" pitchFamily="34" charset="0"/>
              </a:rPr>
              <a:t>These slides may be used to support workforce education or orientation</a:t>
            </a:r>
          </a:p>
          <a:p>
            <a:pPr>
              <a:lnSpc>
                <a:spcPct val="107000"/>
              </a:lnSpc>
              <a:spcAft>
                <a:spcPts val="800"/>
              </a:spcAft>
            </a:pPr>
            <a:r>
              <a:rPr lang="en-AU" sz="2000" dirty="0">
                <a:latin typeface="Arial" panose="020B0604020202020204" pitchFamily="34" charset="0"/>
                <a:cs typeface="Arial" panose="020B0604020202020204" pitchFamily="34" charset="0"/>
              </a:rPr>
              <a:t>Content can be embedded into processes or policies</a:t>
            </a:r>
            <a:endParaRPr lang="en-AU" sz="2000" u="sng" dirty="0">
              <a:latin typeface="Arial" panose="020B0604020202020204" pitchFamily="34" charset="0"/>
              <a:cs typeface="Arial" panose="020B0604020202020204" pitchFamily="34" charset="0"/>
            </a:endParaRPr>
          </a:p>
          <a:p>
            <a:pPr>
              <a:lnSpc>
                <a:spcPct val="107000"/>
              </a:lnSpc>
              <a:spcAft>
                <a:spcPts val="800"/>
              </a:spcAft>
            </a:pPr>
            <a:r>
              <a:rPr lang="en-AU" sz="2000" dirty="0">
                <a:latin typeface="Arial" panose="020B0604020202020204" pitchFamily="34" charset="0"/>
                <a:cs typeface="Arial" panose="020B0604020202020204" pitchFamily="34" charset="0"/>
              </a:rPr>
              <a:t>Use of these slides and other content from the Clinical Coding Practice Framework must be acknowledged using the appropriate </a:t>
            </a:r>
            <a:r>
              <a:rPr lang="en-AU" sz="2000" u="sng" dirty="0">
                <a:latin typeface="Arial" panose="020B0604020202020204" pitchFamily="34" charset="0"/>
                <a:cs typeface="Arial" panose="020B0604020202020204" pitchFamily="34" charset="0"/>
              </a:rPr>
              <a:t>attribution</a:t>
            </a:r>
            <a:endParaRPr lang="en-AU" sz="2000" b="1" dirty="0">
              <a:latin typeface="Arial" panose="020B0604020202020204" pitchFamily="34" charset="0"/>
              <a:cs typeface="Arial" panose="020B0604020202020204" pitchFamily="34" charset="0"/>
            </a:endParaRPr>
          </a:p>
        </p:txBody>
      </p:sp>
      <p:sp>
        <p:nvSpPr>
          <p:cNvPr id="60" name="TextBox 59">
            <a:extLst>
              <a:ext uri="{FF2B5EF4-FFF2-40B4-BE49-F238E27FC236}">
                <a16:creationId xmlns:a16="http://schemas.microsoft.com/office/drawing/2014/main" id="{304E03D3-E07C-C6ED-EB6B-00ABDEED17C4}"/>
              </a:ext>
            </a:extLst>
          </p:cNvPr>
          <p:cNvSpPr txBox="1"/>
          <p:nvPr/>
        </p:nvSpPr>
        <p:spPr>
          <a:xfrm>
            <a:off x="6889630" y="3301255"/>
            <a:ext cx="5569070" cy="2283446"/>
          </a:xfrm>
          <a:prstGeom prst="rect">
            <a:avLst/>
          </a:prstGeom>
          <a:noFill/>
        </p:spPr>
        <p:txBody>
          <a:bodyPr wrap="square">
            <a:spAutoFit/>
          </a:bodyPr>
          <a:lstStyle/>
          <a:p>
            <a:pPr marR="1320800">
              <a:lnSpc>
                <a:spcPct val="107000"/>
              </a:lnSpc>
              <a:spcAft>
                <a:spcPts val="800"/>
              </a:spcAft>
            </a:pPr>
            <a:r>
              <a:rPr lang="en-AU" sz="2400" b="1" dirty="0">
                <a:effectLst/>
                <a:latin typeface="Arial" panose="020B0604020202020204" pitchFamily="34" charset="0"/>
                <a:ea typeface="Calibri" panose="020F0502020204030204" pitchFamily="34" charset="0"/>
                <a:cs typeface="Arial" panose="020B0604020202020204" pitchFamily="34" charset="0"/>
              </a:rPr>
              <a:t>Clinical Coding Practice Framework – October 2024</a:t>
            </a:r>
            <a:endParaRPr lang="en-AU" sz="1800" dirty="0">
              <a:effectLst/>
              <a:latin typeface="Arial" panose="020B0604020202020204" pitchFamily="34" charset="0"/>
              <a:ea typeface="Calibri" panose="020F0502020204030204" pitchFamily="34" charset="0"/>
              <a:cs typeface="Arial" panose="020B0604020202020204" pitchFamily="34" charset="0"/>
            </a:endParaRPr>
          </a:p>
          <a:p>
            <a:pPr marR="1320800">
              <a:lnSpc>
                <a:spcPct val="107000"/>
              </a:lnSpc>
              <a:spcAft>
                <a:spcPts val="800"/>
              </a:spcAft>
            </a:pPr>
            <a:r>
              <a:rPr lang="en-AU" sz="1600" u="sng"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4"/>
              </a:rPr>
              <a:t>Clinical Coding Practice Framework</a:t>
            </a:r>
            <a:r>
              <a:rPr lang="en-AU" sz="1600" dirty="0"/>
              <a:t> </a:t>
            </a:r>
            <a:r>
              <a:rPr lang="en-AU" sz="1600" dirty="0">
                <a:effectLst/>
                <a:latin typeface="Arial" panose="020B0604020202020204" pitchFamily="34" charset="0"/>
                <a:ea typeface="Calibri" panose="020F0502020204030204" pitchFamily="34" charset="0"/>
                <a:cs typeface="Arial" panose="020B0604020202020204" pitchFamily="34" charset="0"/>
              </a:rPr>
              <a:t>© 2024 by Health Information Management Association of Australia is licensed under </a:t>
            </a:r>
            <a:r>
              <a:rPr lang="en-AU" sz="1600" u="sng"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5"/>
              </a:rPr>
              <a:t>Creative Commons Attribution-NonCommercial-ShareAlike 4.0 International</a:t>
            </a:r>
            <a:endParaRPr lang="en-AU" sz="1600" dirty="0">
              <a:effectLst/>
              <a:latin typeface="Arial" panose="020B0604020202020204" pitchFamily="34" charset="0"/>
              <a:ea typeface="Calibri" panose="020F0502020204030204" pitchFamily="34" charset="0"/>
              <a:cs typeface="Arial" panose="020B0604020202020204" pitchFamily="34" charset="0"/>
            </a:endParaRPr>
          </a:p>
        </p:txBody>
      </p:sp>
      <p:sp>
        <p:nvSpPr>
          <p:cNvPr id="63" name="Isosceles Triangle 62">
            <a:extLst>
              <a:ext uri="{FF2B5EF4-FFF2-40B4-BE49-F238E27FC236}">
                <a16:creationId xmlns:a16="http://schemas.microsoft.com/office/drawing/2014/main" id="{A40B8F40-57AA-5A7A-8D81-8C3502C3D3F4}"/>
              </a:ext>
            </a:extLst>
          </p:cNvPr>
          <p:cNvSpPr/>
          <p:nvPr/>
        </p:nvSpPr>
        <p:spPr>
          <a:xfrm rot="16200000">
            <a:off x="4056515" y="3921089"/>
            <a:ext cx="4078971" cy="1043779"/>
          </a:xfrm>
          <a:prstGeom prst="triangle">
            <a:avLst/>
          </a:prstGeom>
          <a:solidFill>
            <a:schemeClr val="bg2"/>
          </a:soli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dirty="0"/>
          </a:p>
        </p:txBody>
      </p:sp>
      <p:sp>
        <p:nvSpPr>
          <p:cNvPr id="64" name="Content Placeholder 2">
            <a:extLst>
              <a:ext uri="{FF2B5EF4-FFF2-40B4-BE49-F238E27FC236}">
                <a16:creationId xmlns:a16="http://schemas.microsoft.com/office/drawing/2014/main" id="{9DFD65AC-A86F-178B-21E8-9D3C4D4B2349}"/>
              </a:ext>
            </a:extLst>
          </p:cNvPr>
          <p:cNvSpPr txBox="1">
            <a:spLocks/>
          </p:cNvSpPr>
          <p:nvPr/>
        </p:nvSpPr>
        <p:spPr>
          <a:xfrm>
            <a:off x="6617890" y="2514600"/>
            <a:ext cx="5029200" cy="363535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7000"/>
              </a:lnSpc>
              <a:spcAft>
                <a:spcPts val="800"/>
              </a:spcAft>
              <a:buNone/>
            </a:pPr>
            <a:r>
              <a:rPr lang="en-AU" sz="2000" u="sng" dirty="0">
                <a:latin typeface="Arial" panose="020B0604020202020204" pitchFamily="34" charset="0"/>
                <a:cs typeface="Arial" panose="020B0604020202020204" pitchFamily="34" charset="0"/>
              </a:rPr>
              <a:t>Suggested attribution</a:t>
            </a:r>
            <a:endParaRPr lang="en-AU" sz="2000" b="1" u="sng"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207354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461E16-2831-616D-9F36-5CFE1073F821}"/>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6ABF1914-C8BC-A2FB-4695-2B92C5DE9A2D}"/>
              </a:ext>
            </a:extLst>
          </p:cNvPr>
          <p:cNvSpPr txBox="1"/>
          <p:nvPr/>
        </p:nvSpPr>
        <p:spPr>
          <a:xfrm>
            <a:off x="416038" y="343383"/>
            <a:ext cx="11775961" cy="769441"/>
          </a:xfrm>
          <a:prstGeom prst="rect">
            <a:avLst/>
          </a:prstGeom>
          <a:noFill/>
        </p:spPr>
        <p:txBody>
          <a:bodyPr wrap="square" rtlCol="0">
            <a:spAutoFit/>
          </a:bodyPr>
          <a:lstStyle/>
          <a:p>
            <a:r>
              <a:rPr lang="en-US" sz="4400" dirty="0">
                <a:latin typeface="Roboto Light" panose="02000000000000000000" pitchFamily="2" charset="0"/>
                <a:ea typeface="Roboto Light" panose="02000000000000000000" pitchFamily="2" charset="0"/>
                <a:cs typeface="Roboto Light" panose="02000000000000000000" pitchFamily="2" charset="0"/>
              </a:rPr>
              <a:t>Clinical coding process </a:t>
            </a:r>
            <a:r>
              <a:rPr lang="en-US" sz="4400" dirty="0">
                <a:solidFill>
                  <a:srgbClr val="113370"/>
                </a:solidFill>
                <a:latin typeface="Roboto Medium" panose="02000000000000000000" pitchFamily="2" charset="0"/>
                <a:ea typeface="Roboto Medium" panose="02000000000000000000" pitchFamily="2" charset="0"/>
                <a:cs typeface="Roboto Medium" panose="02000000000000000000" pitchFamily="2" charset="0"/>
              </a:rPr>
              <a:t>inputs and outputs</a:t>
            </a:r>
          </a:p>
        </p:txBody>
      </p:sp>
      <p:grpSp>
        <p:nvGrpSpPr>
          <p:cNvPr id="10" name="Group 9">
            <a:extLst>
              <a:ext uri="{FF2B5EF4-FFF2-40B4-BE49-F238E27FC236}">
                <a16:creationId xmlns:a16="http://schemas.microsoft.com/office/drawing/2014/main" id="{2E5DFA77-E014-80F2-03C6-BEF266B2EC9C}"/>
              </a:ext>
            </a:extLst>
          </p:cNvPr>
          <p:cNvGrpSpPr/>
          <p:nvPr/>
        </p:nvGrpSpPr>
        <p:grpSpPr>
          <a:xfrm>
            <a:off x="3" y="5507721"/>
            <a:ext cx="1465978" cy="1301997"/>
            <a:chOff x="3" y="5507721"/>
            <a:chExt cx="1465978" cy="1301997"/>
          </a:xfrm>
          <a:effectLst>
            <a:outerShdw blurRad="163079" dist="50800" dir="5400000" sx="98000" sy="98000" algn="ctr" rotWithShape="0">
              <a:srgbClr val="000000">
                <a:alpha val="19307"/>
              </a:srgbClr>
            </a:outerShdw>
          </a:effectLst>
        </p:grpSpPr>
        <p:grpSp>
          <p:nvGrpSpPr>
            <p:cNvPr id="11" name="Group 10">
              <a:extLst>
                <a:ext uri="{FF2B5EF4-FFF2-40B4-BE49-F238E27FC236}">
                  <a16:creationId xmlns:a16="http://schemas.microsoft.com/office/drawing/2014/main" id="{8A3039EE-D4A9-2C92-07B3-DBA0571CDFDF}"/>
                </a:ext>
              </a:extLst>
            </p:cNvPr>
            <p:cNvGrpSpPr/>
            <p:nvPr/>
          </p:nvGrpSpPr>
          <p:grpSpPr>
            <a:xfrm rot="16200000">
              <a:off x="81993" y="5425731"/>
              <a:ext cx="1301997" cy="1465978"/>
              <a:chOff x="1467813" y="511800"/>
              <a:chExt cx="1301997" cy="1465978"/>
            </a:xfrm>
          </p:grpSpPr>
          <p:sp>
            <p:nvSpPr>
              <p:cNvPr id="13" name="Rectangle 12">
                <a:extLst>
                  <a:ext uri="{FF2B5EF4-FFF2-40B4-BE49-F238E27FC236}">
                    <a16:creationId xmlns:a16="http://schemas.microsoft.com/office/drawing/2014/main" id="{C4B91412-DE4D-CC2F-0F22-FBBAEE452CE2}"/>
                  </a:ext>
                </a:extLst>
              </p:cNvPr>
              <p:cNvSpPr/>
              <p:nvPr/>
            </p:nvSpPr>
            <p:spPr>
              <a:xfrm>
                <a:off x="1467814" y="511800"/>
                <a:ext cx="1300438" cy="826401"/>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Oval 13">
                <a:extLst>
                  <a:ext uri="{FF2B5EF4-FFF2-40B4-BE49-F238E27FC236}">
                    <a16:creationId xmlns:a16="http://schemas.microsoft.com/office/drawing/2014/main" id="{6EF600E9-5C36-C901-2D27-E7EAB6527924}"/>
                  </a:ext>
                </a:extLst>
              </p:cNvPr>
              <p:cNvSpPr/>
              <p:nvPr/>
            </p:nvSpPr>
            <p:spPr>
              <a:xfrm>
                <a:off x="1467813" y="675781"/>
                <a:ext cx="1301997" cy="1301997"/>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2" name="Picture 11" descr="A logo with a blue circle and a red and orange logo&#10;&#10;Description automatically generated">
              <a:extLst>
                <a:ext uri="{FF2B5EF4-FFF2-40B4-BE49-F238E27FC236}">
                  <a16:creationId xmlns:a16="http://schemas.microsoft.com/office/drawing/2014/main" id="{3384D07D-0639-7902-E758-DBA749B70C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0012" y="5650750"/>
              <a:ext cx="866222" cy="1015940"/>
            </a:xfrm>
            <a:prstGeom prst="rect">
              <a:avLst/>
            </a:prstGeom>
          </p:spPr>
        </p:pic>
      </p:grpSp>
      <p:pic>
        <p:nvPicPr>
          <p:cNvPr id="3" name="Picture 2">
            <a:extLst>
              <a:ext uri="{FF2B5EF4-FFF2-40B4-BE49-F238E27FC236}">
                <a16:creationId xmlns:a16="http://schemas.microsoft.com/office/drawing/2014/main" id="{E726EC5D-56BE-3D34-AA0F-007521564920}"/>
              </a:ext>
            </a:extLst>
          </p:cNvPr>
          <p:cNvPicPr>
            <a:picLocks noChangeAspect="1"/>
          </p:cNvPicPr>
          <p:nvPr/>
        </p:nvPicPr>
        <p:blipFill>
          <a:blip r:embed="rId4"/>
          <a:stretch>
            <a:fillRect/>
          </a:stretch>
        </p:blipFill>
        <p:spPr>
          <a:xfrm>
            <a:off x="1832547" y="1206556"/>
            <a:ext cx="8526905" cy="4952164"/>
          </a:xfrm>
          <a:prstGeom prst="rect">
            <a:avLst/>
          </a:prstGeom>
        </p:spPr>
      </p:pic>
    </p:spTree>
    <p:extLst>
      <p:ext uri="{BB962C8B-B14F-4D97-AF65-F5344CB8AC3E}">
        <p14:creationId xmlns:p14="http://schemas.microsoft.com/office/powerpoint/2010/main" val="5331939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335F67-85EF-9DED-9E8E-C84ADB1DD7E7}"/>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C9E7F8A4-38A5-1526-F927-4266EE0D2337}"/>
              </a:ext>
            </a:extLst>
          </p:cNvPr>
          <p:cNvSpPr txBox="1"/>
          <p:nvPr/>
        </p:nvSpPr>
        <p:spPr>
          <a:xfrm>
            <a:off x="416038" y="343383"/>
            <a:ext cx="11775961" cy="769441"/>
          </a:xfrm>
          <a:prstGeom prst="rect">
            <a:avLst/>
          </a:prstGeom>
          <a:noFill/>
        </p:spPr>
        <p:txBody>
          <a:bodyPr wrap="square" rtlCol="0">
            <a:spAutoFit/>
          </a:bodyPr>
          <a:lstStyle/>
          <a:p>
            <a:r>
              <a:rPr lang="en-US" sz="4400" dirty="0">
                <a:solidFill>
                  <a:srgbClr val="113370"/>
                </a:solidFill>
                <a:latin typeface="Roboto Medium" panose="02000000000000000000" pitchFamily="2" charset="0"/>
                <a:ea typeface="Roboto Medium" panose="02000000000000000000" pitchFamily="2" charset="0"/>
                <a:cs typeface="Roboto Medium" panose="02000000000000000000" pitchFamily="2" charset="0"/>
              </a:rPr>
              <a:t>Factors</a:t>
            </a:r>
            <a:r>
              <a:rPr lang="en-US" sz="4400" dirty="0">
                <a:latin typeface="Roboto Light" panose="02000000000000000000" pitchFamily="2" charset="0"/>
                <a:ea typeface="Roboto Light" panose="02000000000000000000" pitchFamily="2" charset="0"/>
                <a:cs typeface="Roboto Light" panose="02000000000000000000" pitchFamily="2" charset="0"/>
              </a:rPr>
              <a:t> related to the </a:t>
            </a:r>
            <a:r>
              <a:rPr lang="en-US" sz="4400" dirty="0">
                <a:solidFill>
                  <a:srgbClr val="113370"/>
                </a:solidFill>
                <a:latin typeface="Roboto Medium" panose="02000000000000000000" pitchFamily="2" charset="0"/>
                <a:ea typeface="Roboto Medium" panose="02000000000000000000" pitchFamily="2" charset="0"/>
                <a:cs typeface="Roboto Medium" panose="02000000000000000000" pitchFamily="2" charset="0"/>
              </a:rPr>
              <a:t>clinical coding process</a:t>
            </a:r>
          </a:p>
        </p:txBody>
      </p:sp>
      <p:pic>
        <p:nvPicPr>
          <p:cNvPr id="5" name="Picture 4">
            <a:extLst>
              <a:ext uri="{FF2B5EF4-FFF2-40B4-BE49-F238E27FC236}">
                <a16:creationId xmlns:a16="http://schemas.microsoft.com/office/drawing/2014/main" id="{4D9A8B83-B235-85AE-3809-9927261F4B3E}"/>
              </a:ext>
            </a:extLst>
          </p:cNvPr>
          <p:cNvPicPr>
            <a:picLocks noChangeAspect="1"/>
          </p:cNvPicPr>
          <p:nvPr/>
        </p:nvPicPr>
        <p:blipFill>
          <a:blip r:embed="rId3"/>
          <a:stretch>
            <a:fillRect/>
          </a:stretch>
        </p:blipFill>
        <p:spPr>
          <a:xfrm>
            <a:off x="1150441" y="1604070"/>
            <a:ext cx="9891118" cy="3649859"/>
          </a:xfrm>
          <a:prstGeom prst="rect">
            <a:avLst/>
          </a:prstGeom>
        </p:spPr>
      </p:pic>
      <p:grpSp>
        <p:nvGrpSpPr>
          <p:cNvPr id="10" name="Group 9">
            <a:extLst>
              <a:ext uri="{FF2B5EF4-FFF2-40B4-BE49-F238E27FC236}">
                <a16:creationId xmlns:a16="http://schemas.microsoft.com/office/drawing/2014/main" id="{4A25F593-5027-4E68-6D13-29199ADE7217}"/>
              </a:ext>
            </a:extLst>
          </p:cNvPr>
          <p:cNvGrpSpPr/>
          <p:nvPr/>
        </p:nvGrpSpPr>
        <p:grpSpPr>
          <a:xfrm>
            <a:off x="3" y="5507721"/>
            <a:ext cx="1465978" cy="1301997"/>
            <a:chOff x="3" y="5507721"/>
            <a:chExt cx="1465978" cy="1301997"/>
          </a:xfrm>
          <a:effectLst>
            <a:outerShdw blurRad="163079" dist="50800" dir="5400000" sx="98000" sy="98000" algn="ctr" rotWithShape="0">
              <a:srgbClr val="000000">
                <a:alpha val="19307"/>
              </a:srgbClr>
            </a:outerShdw>
          </a:effectLst>
        </p:grpSpPr>
        <p:grpSp>
          <p:nvGrpSpPr>
            <p:cNvPr id="11" name="Group 10">
              <a:extLst>
                <a:ext uri="{FF2B5EF4-FFF2-40B4-BE49-F238E27FC236}">
                  <a16:creationId xmlns:a16="http://schemas.microsoft.com/office/drawing/2014/main" id="{20AF6354-721B-6F2F-FAE1-A72470C0E731}"/>
                </a:ext>
              </a:extLst>
            </p:cNvPr>
            <p:cNvGrpSpPr/>
            <p:nvPr/>
          </p:nvGrpSpPr>
          <p:grpSpPr>
            <a:xfrm rot="16200000">
              <a:off x="81993" y="5425731"/>
              <a:ext cx="1301997" cy="1465978"/>
              <a:chOff x="1467813" y="511800"/>
              <a:chExt cx="1301997" cy="1465978"/>
            </a:xfrm>
          </p:grpSpPr>
          <p:sp>
            <p:nvSpPr>
              <p:cNvPr id="13" name="Rectangle 12">
                <a:extLst>
                  <a:ext uri="{FF2B5EF4-FFF2-40B4-BE49-F238E27FC236}">
                    <a16:creationId xmlns:a16="http://schemas.microsoft.com/office/drawing/2014/main" id="{2E7EDB77-3DD3-E1C2-219C-1C0A6214D034}"/>
                  </a:ext>
                </a:extLst>
              </p:cNvPr>
              <p:cNvSpPr/>
              <p:nvPr/>
            </p:nvSpPr>
            <p:spPr>
              <a:xfrm>
                <a:off x="1467814" y="511800"/>
                <a:ext cx="1300438" cy="826401"/>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Oval 13">
                <a:extLst>
                  <a:ext uri="{FF2B5EF4-FFF2-40B4-BE49-F238E27FC236}">
                    <a16:creationId xmlns:a16="http://schemas.microsoft.com/office/drawing/2014/main" id="{B9AE7C54-ED87-FC57-FF11-6AD01D33AC65}"/>
                  </a:ext>
                </a:extLst>
              </p:cNvPr>
              <p:cNvSpPr/>
              <p:nvPr/>
            </p:nvSpPr>
            <p:spPr>
              <a:xfrm>
                <a:off x="1467813" y="675781"/>
                <a:ext cx="1301997" cy="1301997"/>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2" name="Picture 11" descr="A logo with a blue circle and a red and orange logo&#10;&#10;Description automatically generated">
              <a:extLst>
                <a:ext uri="{FF2B5EF4-FFF2-40B4-BE49-F238E27FC236}">
                  <a16:creationId xmlns:a16="http://schemas.microsoft.com/office/drawing/2014/main" id="{8C6D9566-3F0A-A6EA-094F-44F1F33D49D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0012" y="5650750"/>
              <a:ext cx="866222" cy="1015940"/>
            </a:xfrm>
            <a:prstGeom prst="rect">
              <a:avLst/>
            </a:prstGeom>
          </p:spPr>
        </p:pic>
      </p:grpSp>
    </p:spTree>
    <p:extLst>
      <p:ext uri="{BB962C8B-B14F-4D97-AF65-F5344CB8AC3E}">
        <p14:creationId xmlns:p14="http://schemas.microsoft.com/office/powerpoint/2010/main" val="13870874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B0D7EB-AA2C-A2BC-1090-E59EA4022B94}"/>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2BA05AA5-2194-BC09-E3B2-0D310E7190FE}"/>
              </a:ext>
            </a:extLst>
          </p:cNvPr>
          <p:cNvSpPr txBox="1"/>
          <p:nvPr/>
        </p:nvSpPr>
        <p:spPr>
          <a:xfrm>
            <a:off x="416039" y="343383"/>
            <a:ext cx="9623110" cy="769441"/>
          </a:xfrm>
          <a:prstGeom prst="rect">
            <a:avLst/>
          </a:prstGeom>
          <a:noFill/>
        </p:spPr>
        <p:txBody>
          <a:bodyPr wrap="square" rtlCol="0">
            <a:spAutoFit/>
          </a:bodyPr>
          <a:lstStyle/>
          <a:p>
            <a:r>
              <a:rPr lang="en-US" sz="4400" dirty="0">
                <a:solidFill>
                  <a:srgbClr val="113370"/>
                </a:solidFill>
                <a:latin typeface="Roboto Medium" panose="02000000000000000000" pitchFamily="2" charset="0"/>
                <a:ea typeface="Roboto Medium" panose="02000000000000000000" pitchFamily="2" charset="0"/>
                <a:cs typeface="Roboto Medium" panose="02000000000000000000" pitchFamily="2" charset="0"/>
              </a:rPr>
              <a:t>Pillar requirements</a:t>
            </a:r>
            <a:endParaRPr lang="en-ID" sz="4400" dirty="0">
              <a:latin typeface="Roboto Light" panose="02000000000000000000" pitchFamily="2" charset="0"/>
              <a:ea typeface="Roboto Light" panose="02000000000000000000" pitchFamily="2" charset="0"/>
              <a:cs typeface="Roboto Light" panose="02000000000000000000" pitchFamily="2" charset="0"/>
            </a:endParaRPr>
          </a:p>
        </p:txBody>
      </p:sp>
      <p:grpSp>
        <p:nvGrpSpPr>
          <p:cNvPr id="10" name="Group 9">
            <a:extLst>
              <a:ext uri="{FF2B5EF4-FFF2-40B4-BE49-F238E27FC236}">
                <a16:creationId xmlns:a16="http://schemas.microsoft.com/office/drawing/2014/main" id="{C6C5E4EA-2E20-2CCA-52C5-169950DECC0E}"/>
              </a:ext>
            </a:extLst>
          </p:cNvPr>
          <p:cNvGrpSpPr/>
          <p:nvPr/>
        </p:nvGrpSpPr>
        <p:grpSpPr>
          <a:xfrm>
            <a:off x="3" y="5507721"/>
            <a:ext cx="1465978" cy="1301997"/>
            <a:chOff x="3" y="5507721"/>
            <a:chExt cx="1465978" cy="1301997"/>
          </a:xfrm>
          <a:effectLst>
            <a:outerShdw blurRad="163079" dist="50800" dir="5400000" sx="98000" sy="98000" algn="ctr" rotWithShape="0">
              <a:srgbClr val="000000">
                <a:alpha val="19307"/>
              </a:srgbClr>
            </a:outerShdw>
          </a:effectLst>
        </p:grpSpPr>
        <p:grpSp>
          <p:nvGrpSpPr>
            <p:cNvPr id="11" name="Group 10">
              <a:extLst>
                <a:ext uri="{FF2B5EF4-FFF2-40B4-BE49-F238E27FC236}">
                  <a16:creationId xmlns:a16="http://schemas.microsoft.com/office/drawing/2014/main" id="{34033CD6-5F3E-492E-220B-A6D1E760C7A3}"/>
                </a:ext>
              </a:extLst>
            </p:cNvPr>
            <p:cNvGrpSpPr/>
            <p:nvPr/>
          </p:nvGrpSpPr>
          <p:grpSpPr>
            <a:xfrm rot="16200000">
              <a:off x="81993" y="5425731"/>
              <a:ext cx="1301997" cy="1465978"/>
              <a:chOff x="1467813" y="511800"/>
              <a:chExt cx="1301997" cy="1465978"/>
            </a:xfrm>
          </p:grpSpPr>
          <p:sp>
            <p:nvSpPr>
              <p:cNvPr id="13" name="Rectangle 12">
                <a:extLst>
                  <a:ext uri="{FF2B5EF4-FFF2-40B4-BE49-F238E27FC236}">
                    <a16:creationId xmlns:a16="http://schemas.microsoft.com/office/drawing/2014/main" id="{E7DC40D0-ECA1-91FD-68CB-15AF41363324}"/>
                  </a:ext>
                </a:extLst>
              </p:cNvPr>
              <p:cNvSpPr/>
              <p:nvPr/>
            </p:nvSpPr>
            <p:spPr>
              <a:xfrm>
                <a:off x="1467814" y="511800"/>
                <a:ext cx="1300438" cy="826401"/>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Oval 13">
                <a:extLst>
                  <a:ext uri="{FF2B5EF4-FFF2-40B4-BE49-F238E27FC236}">
                    <a16:creationId xmlns:a16="http://schemas.microsoft.com/office/drawing/2014/main" id="{C5DD4419-E2EA-4364-7859-24B60AB7E4FE}"/>
                  </a:ext>
                </a:extLst>
              </p:cNvPr>
              <p:cNvSpPr/>
              <p:nvPr/>
            </p:nvSpPr>
            <p:spPr>
              <a:xfrm>
                <a:off x="1467813" y="675781"/>
                <a:ext cx="1301997" cy="1301997"/>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2" name="Picture 11" descr="A logo with a blue circle and a red and orange logo&#10;&#10;Description automatically generated">
              <a:extLst>
                <a:ext uri="{FF2B5EF4-FFF2-40B4-BE49-F238E27FC236}">
                  <a16:creationId xmlns:a16="http://schemas.microsoft.com/office/drawing/2014/main" id="{756ABB9A-BD60-628B-A13B-01A1199B14B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0012" y="5650750"/>
              <a:ext cx="866222" cy="1015940"/>
            </a:xfrm>
            <a:prstGeom prst="rect">
              <a:avLst/>
            </a:prstGeom>
          </p:spPr>
        </p:pic>
      </p:grpSp>
      <p:sp>
        <p:nvSpPr>
          <p:cNvPr id="4" name="Content Placeholder 2">
            <a:extLst>
              <a:ext uri="{FF2B5EF4-FFF2-40B4-BE49-F238E27FC236}">
                <a16:creationId xmlns:a16="http://schemas.microsoft.com/office/drawing/2014/main" id="{3FE2300D-5429-37A3-8CA7-9ADA7237BBF5}"/>
              </a:ext>
            </a:extLst>
          </p:cNvPr>
          <p:cNvSpPr txBox="1">
            <a:spLocks/>
          </p:cNvSpPr>
          <p:nvPr/>
        </p:nvSpPr>
        <p:spPr>
          <a:xfrm>
            <a:off x="405948" y="1898967"/>
            <a:ext cx="5297542" cy="442452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7000"/>
              </a:lnSpc>
              <a:spcAft>
                <a:spcPts val="800"/>
              </a:spcAft>
            </a:pPr>
            <a:r>
              <a:rPr lang="en-AU" sz="2000" b="1" dirty="0">
                <a:latin typeface="Arial" panose="020B0604020202020204" pitchFamily="34" charset="0"/>
                <a:cs typeface="Arial" panose="020B0604020202020204" pitchFamily="34" charset="0"/>
              </a:rPr>
              <a:t>Description: </a:t>
            </a:r>
            <a:r>
              <a:rPr lang="en-AU" sz="2000" dirty="0">
                <a:latin typeface="Arial" panose="020B0604020202020204" pitchFamily="34" charset="0"/>
                <a:cs typeface="Arial" panose="020B0604020202020204" pitchFamily="34" charset="0"/>
              </a:rPr>
              <a:t>Pillars outline the requirements (such as policies, systems and processes) for health services to put into place in their role as workplaces supporting the clinical coding process.</a:t>
            </a:r>
          </a:p>
          <a:p>
            <a:pPr>
              <a:lnSpc>
                <a:spcPct val="107000"/>
              </a:lnSpc>
              <a:spcAft>
                <a:spcPts val="800"/>
              </a:spcAft>
            </a:pPr>
            <a:r>
              <a:rPr lang="en-AU" sz="2000" b="1" dirty="0">
                <a:latin typeface="Arial" panose="020B0604020202020204" pitchFamily="34" charset="0"/>
                <a:cs typeface="Arial" panose="020B0604020202020204" pitchFamily="34" charset="0"/>
              </a:rPr>
              <a:t>Structure: </a:t>
            </a:r>
            <a:r>
              <a:rPr lang="en-AU" sz="2000" dirty="0">
                <a:latin typeface="Arial" panose="020B0604020202020204" pitchFamily="34" charset="0"/>
                <a:cs typeface="Arial" panose="020B0604020202020204" pitchFamily="34" charset="0"/>
              </a:rPr>
              <a:t>Requirements are grouped into themes under each pillar. The Framework has:</a:t>
            </a:r>
          </a:p>
          <a:p>
            <a:pPr marL="1163638" lvl="1">
              <a:lnSpc>
                <a:spcPct val="107000"/>
              </a:lnSpc>
            </a:pPr>
            <a:r>
              <a:rPr lang="en-AU" sz="2000" dirty="0">
                <a:latin typeface="Arial" panose="020B0604020202020204" pitchFamily="34" charset="0"/>
                <a:cs typeface="Arial" panose="020B0604020202020204" pitchFamily="34" charset="0"/>
              </a:rPr>
              <a:t>4 pillars: A, B, C and D</a:t>
            </a:r>
          </a:p>
          <a:p>
            <a:pPr marL="1163638" lvl="1">
              <a:lnSpc>
                <a:spcPct val="107000"/>
              </a:lnSpc>
              <a:spcAft>
                <a:spcPts val="800"/>
              </a:spcAft>
            </a:pPr>
            <a:r>
              <a:rPr lang="en-AU" sz="2000" dirty="0">
                <a:latin typeface="Arial" panose="020B0604020202020204" pitchFamily="34" charset="0"/>
                <a:cs typeface="Arial" panose="020B0604020202020204" pitchFamily="34" charset="0"/>
              </a:rPr>
              <a:t>8 themes that group </a:t>
            </a:r>
            <a:br>
              <a:rPr lang="en-AU" sz="2000" dirty="0">
                <a:latin typeface="Arial" panose="020B0604020202020204" pitchFamily="34" charset="0"/>
                <a:cs typeface="Arial" panose="020B0604020202020204" pitchFamily="34" charset="0"/>
              </a:rPr>
            </a:br>
            <a:r>
              <a:rPr lang="en-AU" sz="2000" dirty="0">
                <a:latin typeface="Arial" panose="020B0604020202020204" pitchFamily="34" charset="0"/>
                <a:cs typeface="Arial" panose="020B0604020202020204" pitchFamily="34" charset="0"/>
              </a:rPr>
              <a:t>requirements together</a:t>
            </a:r>
          </a:p>
        </p:txBody>
      </p:sp>
      <p:pic>
        <p:nvPicPr>
          <p:cNvPr id="3" name="Picture 2">
            <a:extLst>
              <a:ext uri="{FF2B5EF4-FFF2-40B4-BE49-F238E27FC236}">
                <a16:creationId xmlns:a16="http://schemas.microsoft.com/office/drawing/2014/main" id="{381EAC4B-9B2A-7B68-142F-73CAD0872B0E}"/>
              </a:ext>
            </a:extLst>
          </p:cNvPr>
          <p:cNvPicPr>
            <a:picLocks noChangeAspect="1"/>
          </p:cNvPicPr>
          <p:nvPr/>
        </p:nvPicPr>
        <p:blipFill>
          <a:blip r:embed="rId4"/>
          <a:stretch>
            <a:fillRect/>
          </a:stretch>
        </p:blipFill>
        <p:spPr>
          <a:xfrm>
            <a:off x="6079216" y="343383"/>
            <a:ext cx="5696745" cy="5877745"/>
          </a:xfrm>
          <a:prstGeom prst="rect">
            <a:avLst/>
          </a:prstGeom>
        </p:spPr>
      </p:pic>
    </p:spTree>
    <p:extLst>
      <p:ext uri="{BB962C8B-B14F-4D97-AF65-F5344CB8AC3E}">
        <p14:creationId xmlns:p14="http://schemas.microsoft.com/office/powerpoint/2010/main" val="2559214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FAEC74-0FE6-E681-B09F-B0855A264DF1}"/>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0A597CA1-486A-9AC2-1312-BA40FC0ED3DE}"/>
              </a:ext>
            </a:extLst>
          </p:cNvPr>
          <p:cNvSpPr txBox="1"/>
          <p:nvPr/>
        </p:nvSpPr>
        <p:spPr>
          <a:xfrm>
            <a:off x="416038" y="343383"/>
            <a:ext cx="11775961" cy="769441"/>
          </a:xfrm>
          <a:prstGeom prst="rect">
            <a:avLst/>
          </a:prstGeom>
          <a:noFill/>
        </p:spPr>
        <p:txBody>
          <a:bodyPr wrap="square" rtlCol="0">
            <a:spAutoFit/>
          </a:bodyPr>
          <a:lstStyle/>
          <a:p>
            <a:r>
              <a:rPr lang="en-US" sz="4400" dirty="0">
                <a:solidFill>
                  <a:srgbClr val="113370"/>
                </a:solidFill>
                <a:latin typeface="Roboto Light" panose="02000000000000000000" pitchFamily="2" charset="0"/>
                <a:ea typeface="Roboto Light" panose="02000000000000000000" pitchFamily="2" charset="0"/>
                <a:cs typeface="Roboto Light" panose="02000000000000000000" pitchFamily="2" charset="0"/>
              </a:rPr>
              <a:t>The </a:t>
            </a:r>
            <a:r>
              <a:rPr lang="en-US" sz="4400" dirty="0">
                <a:solidFill>
                  <a:srgbClr val="113370"/>
                </a:solidFill>
                <a:latin typeface="Roboto Medium" panose="02000000000000000000" pitchFamily="2" charset="0"/>
                <a:ea typeface="Roboto Medium" panose="02000000000000000000" pitchFamily="2" charset="0"/>
                <a:cs typeface="Roboto Medium" panose="02000000000000000000" pitchFamily="2" charset="0"/>
              </a:rPr>
              <a:t>structure </a:t>
            </a:r>
            <a:r>
              <a:rPr lang="en-US" sz="4400" dirty="0">
                <a:solidFill>
                  <a:srgbClr val="113370"/>
                </a:solidFill>
                <a:latin typeface="Roboto Light" panose="02000000000000000000" pitchFamily="2" charset="0"/>
                <a:ea typeface="Roboto Light" panose="02000000000000000000" pitchFamily="2" charset="0"/>
                <a:cs typeface="Roboto Light" panose="02000000000000000000" pitchFamily="2" charset="0"/>
              </a:rPr>
              <a:t>of the requirements</a:t>
            </a:r>
            <a:endParaRPr lang="en-US" sz="4400" dirty="0">
              <a:solidFill>
                <a:srgbClr val="113370"/>
              </a:solidFill>
              <a:latin typeface="Roboto Medium" panose="02000000000000000000" pitchFamily="2" charset="0"/>
              <a:ea typeface="Roboto Medium" panose="02000000000000000000" pitchFamily="2" charset="0"/>
              <a:cs typeface="Roboto Medium" panose="02000000000000000000" pitchFamily="2" charset="0"/>
            </a:endParaRPr>
          </a:p>
        </p:txBody>
      </p:sp>
      <p:grpSp>
        <p:nvGrpSpPr>
          <p:cNvPr id="10" name="Group 9">
            <a:extLst>
              <a:ext uri="{FF2B5EF4-FFF2-40B4-BE49-F238E27FC236}">
                <a16:creationId xmlns:a16="http://schemas.microsoft.com/office/drawing/2014/main" id="{B4180576-6B83-0A3F-7BF8-78679745B1D6}"/>
              </a:ext>
            </a:extLst>
          </p:cNvPr>
          <p:cNvGrpSpPr/>
          <p:nvPr/>
        </p:nvGrpSpPr>
        <p:grpSpPr>
          <a:xfrm>
            <a:off x="3" y="5507721"/>
            <a:ext cx="1465978" cy="1301997"/>
            <a:chOff x="3" y="5507721"/>
            <a:chExt cx="1465978" cy="1301997"/>
          </a:xfrm>
          <a:effectLst>
            <a:outerShdw blurRad="163079" dist="50800" dir="5400000" sx="98000" sy="98000" algn="ctr" rotWithShape="0">
              <a:srgbClr val="000000">
                <a:alpha val="19307"/>
              </a:srgbClr>
            </a:outerShdw>
          </a:effectLst>
        </p:grpSpPr>
        <p:grpSp>
          <p:nvGrpSpPr>
            <p:cNvPr id="11" name="Group 10">
              <a:extLst>
                <a:ext uri="{FF2B5EF4-FFF2-40B4-BE49-F238E27FC236}">
                  <a16:creationId xmlns:a16="http://schemas.microsoft.com/office/drawing/2014/main" id="{7E505538-B44D-A6F9-76CD-9E18AEC27F9D}"/>
                </a:ext>
              </a:extLst>
            </p:cNvPr>
            <p:cNvGrpSpPr/>
            <p:nvPr/>
          </p:nvGrpSpPr>
          <p:grpSpPr>
            <a:xfrm rot="16200000">
              <a:off x="81993" y="5425731"/>
              <a:ext cx="1301997" cy="1465978"/>
              <a:chOff x="1467813" y="511800"/>
              <a:chExt cx="1301997" cy="1465978"/>
            </a:xfrm>
          </p:grpSpPr>
          <p:sp>
            <p:nvSpPr>
              <p:cNvPr id="13" name="Rectangle 12">
                <a:extLst>
                  <a:ext uri="{FF2B5EF4-FFF2-40B4-BE49-F238E27FC236}">
                    <a16:creationId xmlns:a16="http://schemas.microsoft.com/office/drawing/2014/main" id="{D2C10BBA-1180-8BCF-E5E5-818AA354807D}"/>
                  </a:ext>
                </a:extLst>
              </p:cNvPr>
              <p:cNvSpPr/>
              <p:nvPr/>
            </p:nvSpPr>
            <p:spPr>
              <a:xfrm>
                <a:off x="1467814" y="511800"/>
                <a:ext cx="1300438" cy="826401"/>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Oval 13">
                <a:extLst>
                  <a:ext uri="{FF2B5EF4-FFF2-40B4-BE49-F238E27FC236}">
                    <a16:creationId xmlns:a16="http://schemas.microsoft.com/office/drawing/2014/main" id="{144D0388-1E85-33B0-AAEC-980B15D299B1}"/>
                  </a:ext>
                </a:extLst>
              </p:cNvPr>
              <p:cNvSpPr/>
              <p:nvPr/>
            </p:nvSpPr>
            <p:spPr>
              <a:xfrm>
                <a:off x="1467813" y="675781"/>
                <a:ext cx="1301997" cy="1301997"/>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2" name="Picture 11" descr="A logo with a blue circle and a red and orange logo&#10;&#10;Description automatically generated">
              <a:extLst>
                <a:ext uri="{FF2B5EF4-FFF2-40B4-BE49-F238E27FC236}">
                  <a16:creationId xmlns:a16="http://schemas.microsoft.com/office/drawing/2014/main" id="{03C3D033-9609-C4C3-6242-7ED21BC97F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0012" y="5650750"/>
              <a:ext cx="866222" cy="1015940"/>
            </a:xfrm>
            <a:prstGeom prst="rect">
              <a:avLst/>
            </a:prstGeom>
          </p:spPr>
        </p:pic>
      </p:grpSp>
      <p:pic>
        <p:nvPicPr>
          <p:cNvPr id="7" name="Picture 6">
            <a:extLst>
              <a:ext uri="{FF2B5EF4-FFF2-40B4-BE49-F238E27FC236}">
                <a16:creationId xmlns:a16="http://schemas.microsoft.com/office/drawing/2014/main" id="{8ECE00CF-AE34-4DA4-96C1-517DB15B04D4}"/>
              </a:ext>
            </a:extLst>
          </p:cNvPr>
          <p:cNvPicPr>
            <a:picLocks noChangeAspect="1"/>
          </p:cNvPicPr>
          <p:nvPr/>
        </p:nvPicPr>
        <p:blipFill>
          <a:blip r:embed="rId4"/>
          <a:stretch>
            <a:fillRect/>
          </a:stretch>
        </p:blipFill>
        <p:spPr>
          <a:xfrm>
            <a:off x="4347706" y="1497111"/>
            <a:ext cx="6633824" cy="4509054"/>
          </a:xfrm>
          <a:prstGeom prst="rect">
            <a:avLst/>
          </a:prstGeom>
          <a:ln>
            <a:noFill/>
          </a:ln>
          <a:effectLst>
            <a:outerShdw blurRad="292100" dist="139700" dir="2700000" algn="tl" rotWithShape="0">
              <a:srgbClr val="333333">
                <a:alpha val="65000"/>
              </a:srgbClr>
            </a:outerShdw>
          </a:effectLst>
        </p:spPr>
      </p:pic>
      <p:sp>
        <p:nvSpPr>
          <p:cNvPr id="15" name="TextBox 14">
            <a:extLst>
              <a:ext uri="{FF2B5EF4-FFF2-40B4-BE49-F238E27FC236}">
                <a16:creationId xmlns:a16="http://schemas.microsoft.com/office/drawing/2014/main" id="{7EC996C1-185B-BFA2-6112-E3FD7EC02EF4}"/>
              </a:ext>
            </a:extLst>
          </p:cNvPr>
          <p:cNvSpPr txBox="1"/>
          <p:nvPr/>
        </p:nvSpPr>
        <p:spPr>
          <a:xfrm>
            <a:off x="1096234" y="1727952"/>
            <a:ext cx="2650324" cy="400110"/>
          </a:xfrm>
          <a:prstGeom prst="rect">
            <a:avLst/>
          </a:prstGeom>
          <a:noFill/>
        </p:spPr>
        <p:txBody>
          <a:bodyPr wrap="square" rtlCol="0">
            <a:spAutoFit/>
          </a:bodyPr>
          <a:lstStyle/>
          <a:p>
            <a:r>
              <a:rPr lang="en-AU" sz="2000" b="1" dirty="0">
                <a:latin typeface="Arial" panose="020B0604020202020204" pitchFamily="34" charset="0"/>
                <a:cs typeface="Arial" panose="020B0604020202020204" pitchFamily="34" charset="0"/>
              </a:rPr>
              <a:t>Pillar</a:t>
            </a:r>
          </a:p>
        </p:txBody>
      </p:sp>
      <p:cxnSp>
        <p:nvCxnSpPr>
          <p:cNvPr id="16" name="Straight Arrow Connector 15">
            <a:extLst>
              <a:ext uri="{FF2B5EF4-FFF2-40B4-BE49-F238E27FC236}">
                <a16:creationId xmlns:a16="http://schemas.microsoft.com/office/drawing/2014/main" id="{46926C0D-07DF-2DE0-1E70-97A82F7184C1}"/>
              </a:ext>
            </a:extLst>
          </p:cNvPr>
          <p:cNvCxnSpPr>
            <a:cxnSpLocks/>
          </p:cNvCxnSpPr>
          <p:nvPr/>
        </p:nvCxnSpPr>
        <p:spPr>
          <a:xfrm>
            <a:off x="1888092" y="1957961"/>
            <a:ext cx="2814420" cy="0"/>
          </a:xfrm>
          <a:prstGeom prst="straightConnector1">
            <a:avLst/>
          </a:prstGeom>
          <a:ln w="57150">
            <a:solidFill>
              <a:srgbClr val="FF9900"/>
            </a:solidFill>
            <a:tailEnd type="triangle"/>
          </a:ln>
        </p:spPr>
        <p:style>
          <a:lnRef idx="1">
            <a:schemeClr val="accent1"/>
          </a:lnRef>
          <a:fillRef idx="0">
            <a:schemeClr val="accent1"/>
          </a:fillRef>
          <a:effectRef idx="0">
            <a:schemeClr val="accent1"/>
          </a:effectRef>
          <a:fontRef idx="minor">
            <a:schemeClr val="tx1"/>
          </a:fontRef>
        </p:style>
      </p:cxnSp>
      <p:sp>
        <p:nvSpPr>
          <p:cNvPr id="26" name="TextBox 25">
            <a:extLst>
              <a:ext uri="{FF2B5EF4-FFF2-40B4-BE49-F238E27FC236}">
                <a16:creationId xmlns:a16="http://schemas.microsoft.com/office/drawing/2014/main" id="{D3ABE123-89DD-E86E-E940-45BA3D7DEE00}"/>
              </a:ext>
            </a:extLst>
          </p:cNvPr>
          <p:cNvSpPr txBox="1"/>
          <p:nvPr/>
        </p:nvSpPr>
        <p:spPr>
          <a:xfrm>
            <a:off x="1096234" y="2557587"/>
            <a:ext cx="2650324" cy="400110"/>
          </a:xfrm>
          <a:prstGeom prst="rect">
            <a:avLst/>
          </a:prstGeom>
          <a:noFill/>
        </p:spPr>
        <p:txBody>
          <a:bodyPr wrap="square" rtlCol="0">
            <a:spAutoFit/>
          </a:bodyPr>
          <a:lstStyle/>
          <a:p>
            <a:r>
              <a:rPr lang="en-AU" sz="2000" b="1" dirty="0">
                <a:latin typeface="Arial" panose="020B0604020202020204" pitchFamily="34" charset="0"/>
                <a:cs typeface="Arial" panose="020B0604020202020204" pitchFamily="34" charset="0"/>
              </a:rPr>
              <a:t>Theme</a:t>
            </a:r>
          </a:p>
        </p:txBody>
      </p:sp>
      <p:cxnSp>
        <p:nvCxnSpPr>
          <p:cNvPr id="27" name="Straight Arrow Connector 26">
            <a:extLst>
              <a:ext uri="{FF2B5EF4-FFF2-40B4-BE49-F238E27FC236}">
                <a16:creationId xmlns:a16="http://schemas.microsoft.com/office/drawing/2014/main" id="{C49D5DCD-D0BE-A085-B85B-BF22614ED250}"/>
              </a:ext>
            </a:extLst>
          </p:cNvPr>
          <p:cNvCxnSpPr>
            <a:cxnSpLocks/>
          </p:cNvCxnSpPr>
          <p:nvPr/>
        </p:nvCxnSpPr>
        <p:spPr>
          <a:xfrm>
            <a:off x="2099848" y="2787596"/>
            <a:ext cx="2602664" cy="0"/>
          </a:xfrm>
          <a:prstGeom prst="straightConnector1">
            <a:avLst/>
          </a:prstGeom>
          <a:ln w="57150">
            <a:solidFill>
              <a:srgbClr val="FF9900"/>
            </a:solidFill>
            <a:tailEnd type="triangle"/>
          </a:ln>
        </p:spPr>
        <p:style>
          <a:lnRef idx="1">
            <a:schemeClr val="accent1"/>
          </a:lnRef>
          <a:fillRef idx="0">
            <a:schemeClr val="accent1"/>
          </a:fillRef>
          <a:effectRef idx="0">
            <a:schemeClr val="accent1"/>
          </a:effectRef>
          <a:fontRef idx="minor">
            <a:schemeClr val="tx1"/>
          </a:fontRef>
        </p:style>
      </p:cxnSp>
      <p:sp>
        <p:nvSpPr>
          <p:cNvPr id="28" name="TextBox 27">
            <a:extLst>
              <a:ext uri="{FF2B5EF4-FFF2-40B4-BE49-F238E27FC236}">
                <a16:creationId xmlns:a16="http://schemas.microsoft.com/office/drawing/2014/main" id="{18C9054F-5904-3487-1103-AB2620B23EA4}"/>
              </a:ext>
            </a:extLst>
          </p:cNvPr>
          <p:cNvSpPr txBox="1"/>
          <p:nvPr/>
        </p:nvSpPr>
        <p:spPr>
          <a:xfrm>
            <a:off x="1096234" y="4343351"/>
            <a:ext cx="2650324" cy="400110"/>
          </a:xfrm>
          <a:prstGeom prst="rect">
            <a:avLst/>
          </a:prstGeom>
          <a:noFill/>
        </p:spPr>
        <p:txBody>
          <a:bodyPr wrap="square" rtlCol="0">
            <a:spAutoFit/>
          </a:bodyPr>
          <a:lstStyle/>
          <a:p>
            <a:r>
              <a:rPr lang="en-AU" sz="2000" b="1" dirty="0">
                <a:latin typeface="Arial" panose="020B0604020202020204" pitchFamily="34" charset="0"/>
                <a:cs typeface="Arial" panose="020B0604020202020204" pitchFamily="34" charset="0"/>
              </a:rPr>
              <a:t>Requirement</a:t>
            </a:r>
          </a:p>
        </p:txBody>
      </p:sp>
      <p:cxnSp>
        <p:nvCxnSpPr>
          <p:cNvPr id="29" name="Straight Arrow Connector 28">
            <a:extLst>
              <a:ext uri="{FF2B5EF4-FFF2-40B4-BE49-F238E27FC236}">
                <a16:creationId xmlns:a16="http://schemas.microsoft.com/office/drawing/2014/main" id="{05813D54-EF51-8ED9-98CF-1D33E0711D13}"/>
              </a:ext>
            </a:extLst>
          </p:cNvPr>
          <p:cNvCxnSpPr>
            <a:cxnSpLocks/>
          </p:cNvCxnSpPr>
          <p:nvPr/>
        </p:nvCxnSpPr>
        <p:spPr>
          <a:xfrm>
            <a:off x="2850618" y="4563735"/>
            <a:ext cx="2092525" cy="0"/>
          </a:xfrm>
          <a:prstGeom prst="straightConnector1">
            <a:avLst/>
          </a:prstGeom>
          <a:ln w="57150">
            <a:solidFill>
              <a:srgbClr val="FF9900"/>
            </a:solidFill>
            <a:tailEnd type="triangle"/>
          </a:ln>
        </p:spPr>
        <p:style>
          <a:lnRef idx="1">
            <a:schemeClr val="accent1"/>
          </a:lnRef>
          <a:fillRef idx="0">
            <a:schemeClr val="accent1"/>
          </a:fillRef>
          <a:effectRef idx="0">
            <a:schemeClr val="accent1"/>
          </a:effectRef>
          <a:fontRef idx="minor">
            <a:schemeClr val="tx1"/>
          </a:fontRef>
        </p:style>
      </p:cxnSp>
      <p:sp>
        <p:nvSpPr>
          <p:cNvPr id="48" name="TextBox 47">
            <a:extLst>
              <a:ext uri="{FF2B5EF4-FFF2-40B4-BE49-F238E27FC236}">
                <a16:creationId xmlns:a16="http://schemas.microsoft.com/office/drawing/2014/main" id="{F01D4B18-00AD-0435-F154-1AC6A49E876E}"/>
              </a:ext>
            </a:extLst>
          </p:cNvPr>
          <p:cNvSpPr txBox="1"/>
          <p:nvPr/>
        </p:nvSpPr>
        <p:spPr>
          <a:xfrm>
            <a:off x="1096234" y="3044202"/>
            <a:ext cx="2650324" cy="400110"/>
          </a:xfrm>
          <a:prstGeom prst="rect">
            <a:avLst/>
          </a:prstGeom>
          <a:noFill/>
        </p:spPr>
        <p:txBody>
          <a:bodyPr wrap="square" rtlCol="0">
            <a:spAutoFit/>
          </a:bodyPr>
          <a:lstStyle/>
          <a:p>
            <a:r>
              <a:rPr lang="en-AU" sz="2000" b="1" dirty="0">
                <a:latin typeface="Arial" panose="020B0604020202020204" pitchFamily="34" charset="0"/>
                <a:cs typeface="Arial" panose="020B0604020202020204" pitchFamily="34" charset="0"/>
              </a:rPr>
              <a:t>Reference</a:t>
            </a:r>
          </a:p>
        </p:txBody>
      </p:sp>
      <p:cxnSp>
        <p:nvCxnSpPr>
          <p:cNvPr id="49" name="Straight Arrow Connector 48">
            <a:extLst>
              <a:ext uri="{FF2B5EF4-FFF2-40B4-BE49-F238E27FC236}">
                <a16:creationId xmlns:a16="http://schemas.microsoft.com/office/drawing/2014/main" id="{507266DE-0ED9-1DB5-E254-FFAC115D25AA}"/>
              </a:ext>
            </a:extLst>
          </p:cNvPr>
          <p:cNvCxnSpPr>
            <a:cxnSpLocks/>
          </p:cNvCxnSpPr>
          <p:nvPr/>
        </p:nvCxnSpPr>
        <p:spPr>
          <a:xfrm>
            <a:off x="2552234" y="3274211"/>
            <a:ext cx="1904263" cy="0"/>
          </a:xfrm>
          <a:prstGeom prst="straightConnector1">
            <a:avLst/>
          </a:prstGeom>
          <a:ln w="57150">
            <a:solidFill>
              <a:srgbClr val="FF9900"/>
            </a:solidFill>
            <a:tailEnd type="triangle"/>
          </a:ln>
        </p:spPr>
        <p:style>
          <a:lnRef idx="1">
            <a:schemeClr val="accent1"/>
          </a:lnRef>
          <a:fillRef idx="0">
            <a:schemeClr val="accent1"/>
          </a:fillRef>
          <a:effectRef idx="0">
            <a:schemeClr val="accent1"/>
          </a:effectRef>
          <a:fontRef idx="minor">
            <a:schemeClr val="tx1"/>
          </a:fontRef>
        </p:style>
      </p:cxnSp>
      <p:sp>
        <p:nvSpPr>
          <p:cNvPr id="51" name="TextBox 50">
            <a:extLst>
              <a:ext uri="{FF2B5EF4-FFF2-40B4-BE49-F238E27FC236}">
                <a16:creationId xmlns:a16="http://schemas.microsoft.com/office/drawing/2014/main" id="{AD40C561-82E9-ABBE-3BA0-B65720755272}"/>
              </a:ext>
            </a:extLst>
          </p:cNvPr>
          <p:cNvSpPr txBox="1"/>
          <p:nvPr/>
        </p:nvSpPr>
        <p:spPr>
          <a:xfrm>
            <a:off x="1096234" y="3684263"/>
            <a:ext cx="2912001" cy="400110"/>
          </a:xfrm>
          <a:prstGeom prst="rect">
            <a:avLst/>
          </a:prstGeom>
          <a:noFill/>
        </p:spPr>
        <p:txBody>
          <a:bodyPr wrap="square" rtlCol="0">
            <a:spAutoFit/>
          </a:bodyPr>
          <a:lstStyle/>
          <a:p>
            <a:r>
              <a:rPr lang="en-AU" sz="2000" b="1" dirty="0">
                <a:latin typeface="Arial" panose="020B0604020202020204" pitchFamily="34" charset="0"/>
                <a:cs typeface="Arial" panose="020B0604020202020204" pitchFamily="34" charset="0"/>
              </a:rPr>
              <a:t>Implementation note</a:t>
            </a:r>
          </a:p>
        </p:txBody>
      </p:sp>
      <p:cxnSp>
        <p:nvCxnSpPr>
          <p:cNvPr id="52" name="Straight Arrow Connector 51">
            <a:extLst>
              <a:ext uri="{FF2B5EF4-FFF2-40B4-BE49-F238E27FC236}">
                <a16:creationId xmlns:a16="http://schemas.microsoft.com/office/drawing/2014/main" id="{72AA6071-11F0-D493-F9C9-C185D47D2DD9}"/>
              </a:ext>
            </a:extLst>
          </p:cNvPr>
          <p:cNvCxnSpPr>
            <a:cxnSpLocks/>
          </p:cNvCxnSpPr>
          <p:nvPr/>
        </p:nvCxnSpPr>
        <p:spPr>
          <a:xfrm>
            <a:off x="3813145" y="3904203"/>
            <a:ext cx="1241658" cy="0"/>
          </a:xfrm>
          <a:prstGeom prst="straightConnector1">
            <a:avLst/>
          </a:prstGeom>
          <a:ln w="57150">
            <a:solidFill>
              <a:srgbClr val="FF9900"/>
            </a:solidFill>
            <a:tailEnd type="triangle"/>
          </a:ln>
        </p:spPr>
        <p:style>
          <a:lnRef idx="1">
            <a:schemeClr val="accent1"/>
          </a:lnRef>
          <a:fillRef idx="0">
            <a:schemeClr val="accent1"/>
          </a:fillRef>
          <a:effectRef idx="0">
            <a:schemeClr val="accent1"/>
          </a:effectRef>
          <a:fontRef idx="minor">
            <a:schemeClr val="tx1"/>
          </a:fontRef>
        </p:style>
      </p:cxnSp>
      <p:sp>
        <p:nvSpPr>
          <p:cNvPr id="60" name="Rectangle: Rounded Corners 59">
            <a:extLst>
              <a:ext uri="{FF2B5EF4-FFF2-40B4-BE49-F238E27FC236}">
                <a16:creationId xmlns:a16="http://schemas.microsoft.com/office/drawing/2014/main" id="{0AC43D51-2879-AE7D-7A49-3A3BEDDE177F}"/>
              </a:ext>
            </a:extLst>
          </p:cNvPr>
          <p:cNvSpPr/>
          <p:nvPr/>
        </p:nvSpPr>
        <p:spPr>
          <a:xfrm>
            <a:off x="4456497" y="2979923"/>
            <a:ext cx="576000" cy="576413"/>
          </a:xfrm>
          <a:prstGeom prst="roundRect">
            <a:avLst>
              <a:gd name="adj" fmla="val 50000"/>
            </a:avLst>
          </a:prstGeom>
          <a:solidFill>
            <a:srgbClr val="FF9900">
              <a:alpha val="2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sz="2000" b="1" dirty="0">
              <a:latin typeface="Arial" panose="020B0604020202020204" pitchFamily="34" charset="0"/>
              <a:cs typeface="Arial" panose="020B0604020202020204" pitchFamily="34" charset="0"/>
            </a:endParaRPr>
          </a:p>
        </p:txBody>
      </p:sp>
      <p:sp>
        <p:nvSpPr>
          <p:cNvPr id="62" name="Rectangle: Rounded Corners 61">
            <a:extLst>
              <a:ext uri="{FF2B5EF4-FFF2-40B4-BE49-F238E27FC236}">
                <a16:creationId xmlns:a16="http://schemas.microsoft.com/office/drawing/2014/main" id="{D018D302-EABB-3830-56F5-F833020592D0}"/>
              </a:ext>
            </a:extLst>
          </p:cNvPr>
          <p:cNvSpPr/>
          <p:nvPr/>
        </p:nvSpPr>
        <p:spPr>
          <a:xfrm>
            <a:off x="5013106" y="3616241"/>
            <a:ext cx="5266674" cy="576413"/>
          </a:xfrm>
          <a:prstGeom prst="roundRect">
            <a:avLst>
              <a:gd name="adj" fmla="val 50000"/>
            </a:avLst>
          </a:prstGeom>
          <a:solidFill>
            <a:srgbClr val="FF9900">
              <a:alpha val="2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sz="2000" b="1" dirty="0">
              <a:latin typeface="Arial" panose="020B0604020202020204" pitchFamily="34" charset="0"/>
              <a:cs typeface="Arial" panose="020B0604020202020204" pitchFamily="34" charset="0"/>
            </a:endParaRPr>
          </a:p>
        </p:txBody>
      </p:sp>
      <p:sp>
        <p:nvSpPr>
          <p:cNvPr id="63" name="Rectangle: Rounded Corners 62">
            <a:extLst>
              <a:ext uri="{FF2B5EF4-FFF2-40B4-BE49-F238E27FC236}">
                <a16:creationId xmlns:a16="http://schemas.microsoft.com/office/drawing/2014/main" id="{93BDC0E1-4738-0AE8-AB3A-606990F5D0D9}"/>
              </a:ext>
            </a:extLst>
          </p:cNvPr>
          <p:cNvSpPr/>
          <p:nvPr/>
        </p:nvSpPr>
        <p:spPr>
          <a:xfrm>
            <a:off x="4943143" y="4240233"/>
            <a:ext cx="5654272" cy="456896"/>
          </a:xfrm>
          <a:prstGeom prst="roundRect">
            <a:avLst>
              <a:gd name="adj" fmla="val 50000"/>
            </a:avLst>
          </a:prstGeom>
          <a:solidFill>
            <a:srgbClr val="FF9900">
              <a:alpha val="2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sz="20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381420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0E8AFB-71D3-4DFF-6855-C3C7A96CAD1B}"/>
            </a:ext>
          </a:extLst>
        </p:cNvPr>
        <p:cNvGrpSpPr/>
        <p:nvPr/>
      </p:nvGrpSpPr>
      <p:grpSpPr>
        <a:xfrm>
          <a:off x="0" y="0"/>
          <a:ext cx="0" cy="0"/>
          <a:chOff x="0" y="0"/>
          <a:chExt cx="0" cy="0"/>
        </a:xfrm>
      </p:grpSpPr>
      <p:pic>
        <p:nvPicPr>
          <p:cNvPr id="3" name="Picture 2" descr="Figure illustrates concentric circles that represent the four stages of the clinical coding process ">
            <a:extLst>
              <a:ext uri="{FF2B5EF4-FFF2-40B4-BE49-F238E27FC236}">
                <a16:creationId xmlns:a16="http://schemas.microsoft.com/office/drawing/2014/main" id="{3FAA32BF-A1CB-316E-FB3D-BB2B4DB96844}"/>
              </a:ext>
            </a:extLst>
          </p:cNvPr>
          <p:cNvPicPr>
            <a:picLocks noChangeAspect="1"/>
          </p:cNvPicPr>
          <p:nvPr/>
        </p:nvPicPr>
        <p:blipFill>
          <a:blip r:embed="rId3"/>
          <a:stretch>
            <a:fillRect/>
          </a:stretch>
        </p:blipFill>
        <p:spPr>
          <a:xfrm>
            <a:off x="1309989" y="1268821"/>
            <a:ext cx="9829065" cy="5085526"/>
          </a:xfrm>
          <a:prstGeom prst="rect">
            <a:avLst/>
          </a:prstGeom>
        </p:spPr>
      </p:pic>
      <p:grpSp>
        <p:nvGrpSpPr>
          <p:cNvPr id="10" name="Group 9">
            <a:extLst>
              <a:ext uri="{FF2B5EF4-FFF2-40B4-BE49-F238E27FC236}">
                <a16:creationId xmlns:a16="http://schemas.microsoft.com/office/drawing/2014/main" id="{AB71B8AA-1702-99B7-5DB5-28E56CDF37D5}"/>
              </a:ext>
            </a:extLst>
          </p:cNvPr>
          <p:cNvGrpSpPr/>
          <p:nvPr/>
        </p:nvGrpSpPr>
        <p:grpSpPr>
          <a:xfrm>
            <a:off x="3" y="5507721"/>
            <a:ext cx="1465978" cy="1301997"/>
            <a:chOff x="3" y="5507721"/>
            <a:chExt cx="1465978" cy="1301997"/>
          </a:xfrm>
          <a:effectLst>
            <a:outerShdw blurRad="163079" dist="50800" dir="5400000" sx="98000" sy="98000" algn="ctr" rotWithShape="0">
              <a:srgbClr val="000000">
                <a:alpha val="19307"/>
              </a:srgbClr>
            </a:outerShdw>
          </a:effectLst>
        </p:grpSpPr>
        <p:grpSp>
          <p:nvGrpSpPr>
            <p:cNvPr id="11" name="Group 10">
              <a:extLst>
                <a:ext uri="{FF2B5EF4-FFF2-40B4-BE49-F238E27FC236}">
                  <a16:creationId xmlns:a16="http://schemas.microsoft.com/office/drawing/2014/main" id="{8AC22A19-398F-29AF-FB80-4688EC8A3EA5}"/>
                </a:ext>
              </a:extLst>
            </p:cNvPr>
            <p:cNvGrpSpPr/>
            <p:nvPr/>
          </p:nvGrpSpPr>
          <p:grpSpPr>
            <a:xfrm rot="16200000">
              <a:off x="81993" y="5425731"/>
              <a:ext cx="1301997" cy="1465978"/>
              <a:chOff x="1467813" y="511800"/>
              <a:chExt cx="1301997" cy="1465978"/>
            </a:xfrm>
          </p:grpSpPr>
          <p:sp>
            <p:nvSpPr>
              <p:cNvPr id="13" name="Rectangle 12">
                <a:extLst>
                  <a:ext uri="{FF2B5EF4-FFF2-40B4-BE49-F238E27FC236}">
                    <a16:creationId xmlns:a16="http://schemas.microsoft.com/office/drawing/2014/main" id="{C7C75FDC-91A0-7457-E848-C9132DB7F7C4}"/>
                  </a:ext>
                </a:extLst>
              </p:cNvPr>
              <p:cNvSpPr/>
              <p:nvPr/>
            </p:nvSpPr>
            <p:spPr>
              <a:xfrm>
                <a:off x="1467814" y="511800"/>
                <a:ext cx="1300438" cy="826401"/>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Oval 13">
                <a:extLst>
                  <a:ext uri="{FF2B5EF4-FFF2-40B4-BE49-F238E27FC236}">
                    <a16:creationId xmlns:a16="http://schemas.microsoft.com/office/drawing/2014/main" id="{4BC66EB0-696F-3415-9922-BABE5720A0CE}"/>
                  </a:ext>
                </a:extLst>
              </p:cNvPr>
              <p:cNvSpPr/>
              <p:nvPr/>
            </p:nvSpPr>
            <p:spPr>
              <a:xfrm>
                <a:off x="1467813" y="675781"/>
                <a:ext cx="1301997" cy="1301997"/>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2" name="Picture 11" descr="A logo with a blue circle and a red and orange logo&#10;&#10;Description automatically generated">
              <a:extLst>
                <a:ext uri="{FF2B5EF4-FFF2-40B4-BE49-F238E27FC236}">
                  <a16:creationId xmlns:a16="http://schemas.microsoft.com/office/drawing/2014/main" id="{303C066C-E061-32E6-A66E-C93454E0FB6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0012" y="5650750"/>
              <a:ext cx="866222" cy="1015940"/>
            </a:xfrm>
            <a:prstGeom prst="rect">
              <a:avLst/>
            </a:prstGeom>
          </p:spPr>
        </p:pic>
      </p:grpSp>
      <p:sp>
        <p:nvSpPr>
          <p:cNvPr id="4" name="TextBox 3">
            <a:extLst>
              <a:ext uri="{FF2B5EF4-FFF2-40B4-BE49-F238E27FC236}">
                <a16:creationId xmlns:a16="http://schemas.microsoft.com/office/drawing/2014/main" id="{C3E8A792-E65A-54A5-1B93-BA734CC87F2F}"/>
              </a:ext>
            </a:extLst>
          </p:cNvPr>
          <p:cNvSpPr txBox="1"/>
          <p:nvPr/>
        </p:nvSpPr>
        <p:spPr>
          <a:xfrm>
            <a:off x="416039" y="343383"/>
            <a:ext cx="9623110" cy="1446550"/>
          </a:xfrm>
          <a:prstGeom prst="rect">
            <a:avLst/>
          </a:prstGeom>
          <a:noFill/>
        </p:spPr>
        <p:txBody>
          <a:bodyPr wrap="square" rtlCol="0">
            <a:spAutoFit/>
          </a:bodyPr>
          <a:lstStyle/>
          <a:p>
            <a:r>
              <a:rPr lang="en-US" sz="4400" dirty="0">
                <a:latin typeface="Roboto Light" panose="02000000000000000000" pitchFamily="2" charset="0"/>
                <a:ea typeface="Roboto Light" panose="02000000000000000000" pitchFamily="2" charset="0"/>
                <a:cs typeface="Roboto Light" panose="02000000000000000000" pitchFamily="2" charset="0"/>
              </a:rPr>
              <a:t>Stages of the </a:t>
            </a:r>
            <a:r>
              <a:rPr lang="en-US" sz="4400" dirty="0">
                <a:solidFill>
                  <a:srgbClr val="113370"/>
                </a:solidFill>
                <a:latin typeface="Roboto Medium" panose="02000000000000000000" pitchFamily="2" charset="0"/>
                <a:ea typeface="Roboto Medium" panose="02000000000000000000" pitchFamily="2" charset="0"/>
                <a:cs typeface="Roboto Medium" panose="02000000000000000000" pitchFamily="2" charset="0"/>
              </a:rPr>
              <a:t>clinical coding process</a:t>
            </a:r>
          </a:p>
          <a:p>
            <a:endParaRPr lang="en-ID" sz="4400" dirty="0">
              <a:latin typeface="Roboto Light" panose="02000000000000000000" pitchFamily="2" charset="0"/>
              <a:ea typeface="Roboto Light" panose="02000000000000000000" pitchFamily="2" charset="0"/>
              <a:cs typeface="Roboto Light" panose="02000000000000000000" pitchFamily="2" charset="0"/>
            </a:endParaRPr>
          </a:p>
        </p:txBody>
      </p:sp>
    </p:spTree>
    <p:extLst>
      <p:ext uri="{BB962C8B-B14F-4D97-AF65-F5344CB8AC3E}">
        <p14:creationId xmlns:p14="http://schemas.microsoft.com/office/powerpoint/2010/main" val="10585875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16C9A8-E42D-DABA-8ADB-1CA8E8D6178A}"/>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FCBACAF4-0382-774B-CB4A-72FCB89169B4}"/>
              </a:ext>
            </a:extLst>
          </p:cNvPr>
          <p:cNvSpPr txBox="1"/>
          <p:nvPr/>
        </p:nvSpPr>
        <p:spPr>
          <a:xfrm>
            <a:off x="416039" y="343383"/>
            <a:ext cx="9623110" cy="769441"/>
          </a:xfrm>
          <a:prstGeom prst="rect">
            <a:avLst/>
          </a:prstGeom>
          <a:noFill/>
        </p:spPr>
        <p:txBody>
          <a:bodyPr wrap="square" rtlCol="0">
            <a:spAutoFit/>
          </a:bodyPr>
          <a:lstStyle/>
          <a:p>
            <a:r>
              <a:rPr lang="en-US" sz="4400" dirty="0">
                <a:solidFill>
                  <a:srgbClr val="113370"/>
                </a:solidFill>
                <a:latin typeface="Roboto Medium" panose="02000000000000000000" pitchFamily="2" charset="0"/>
                <a:ea typeface="Roboto Medium" panose="02000000000000000000" pitchFamily="2" charset="0"/>
                <a:cs typeface="Roboto Medium" panose="02000000000000000000" pitchFamily="2" charset="0"/>
              </a:rPr>
              <a:t>Practice points</a:t>
            </a:r>
            <a:endParaRPr lang="en-ID" sz="4400" dirty="0">
              <a:latin typeface="Roboto Light" panose="02000000000000000000" pitchFamily="2" charset="0"/>
              <a:ea typeface="Roboto Light" panose="02000000000000000000" pitchFamily="2" charset="0"/>
              <a:cs typeface="Roboto Light" panose="02000000000000000000" pitchFamily="2" charset="0"/>
            </a:endParaRPr>
          </a:p>
        </p:txBody>
      </p:sp>
      <p:grpSp>
        <p:nvGrpSpPr>
          <p:cNvPr id="10" name="Group 9">
            <a:extLst>
              <a:ext uri="{FF2B5EF4-FFF2-40B4-BE49-F238E27FC236}">
                <a16:creationId xmlns:a16="http://schemas.microsoft.com/office/drawing/2014/main" id="{964C27EE-8C62-1730-ABCE-89422FEC6CF0}"/>
              </a:ext>
            </a:extLst>
          </p:cNvPr>
          <p:cNvGrpSpPr/>
          <p:nvPr/>
        </p:nvGrpSpPr>
        <p:grpSpPr>
          <a:xfrm>
            <a:off x="3" y="5507721"/>
            <a:ext cx="1465978" cy="1301997"/>
            <a:chOff x="3" y="5507721"/>
            <a:chExt cx="1465978" cy="1301997"/>
          </a:xfrm>
          <a:effectLst>
            <a:outerShdw blurRad="163079" dist="50800" dir="5400000" sx="98000" sy="98000" algn="ctr" rotWithShape="0">
              <a:srgbClr val="000000">
                <a:alpha val="19307"/>
              </a:srgbClr>
            </a:outerShdw>
          </a:effectLst>
        </p:grpSpPr>
        <p:grpSp>
          <p:nvGrpSpPr>
            <p:cNvPr id="11" name="Group 10">
              <a:extLst>
                <a:ext uri="{FF2B5EF4-FFF2-40B4-BE49-F238E27FC236}">
                  <a16:creationId xmlns:a16="http://schemas.microsoft.com/office/drawing/2014/main" id="{12CEB3C9-2488-0F94-37EA-792C1DC9645D}"/>
                </a:ext>
              </a:extLst>
            </p:cNvPr>
            <p:cNvGrpSpPr/>
            <p:nvPr/>
          </p:nvGrpSpPr>
          <p:grpSpPr>
            <a:xfrm rot="16200000">
              <a:off x="81993" y="5425731"/>
              <a:ext cx="1301997" cy="1465978"/>
              <a:chOff x="1467813" y="511800"/>
              <a:chExt cx="1301997" cy="1465978"/>
            </a:xfrm>
          </p:grpSpPr>
          <p:sp>
            <p:nvSpPr>
              <p:cNvPr id="13" name="Rectangle 12">
                <a:extLst>
                  <a:ext uri="{FF2B5EF4-FFF2-40B4-BE49-F238E27FC236}">
                    <a16:creationId xmlns:a16="http://schemas.microsoft.com/office/drawing/2014/main" id="{EA83A9F6-B761-9EF0-5162-D11C160E7095}"/>
                  </a:ext>
                </a:extLst>
              </p:cNvPr>
              <p:cNvSpPr/>
              <p:nvPr/>
            </p:nvSpPr>
            <p:spPr>
              <a:xfrm>
                <a:off x="1467814" y="511800"/>
                <a:ext cx="1300438" cy="826401"/>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Oval 13">
                <a:extLst>
                  <a:ext uri="{FF2B5EF4-FFF2-40B4-BE49-F238E27FC236}">
                    <a16:creationId xmlns:a16="http://schemas.microsoft.com/office/drawing/2014/main" id="{07C51938-67F5-4BCC-08E2-29AB84FE49D4}"/>
                  </a:ext>
                </a:extLst>
              </p:cNvPr>
              <p:cNvSpPr/>
              <p:nvPr/>
            </p:nvSpPr>
            <p:spPr>
              <a:xfrm>
                <a:off x="1467813" y="675781"/>
                <a:ext cx="1301997" cy="1301997"/>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2" name="Picture 11" descr="A logo with a blue circle and a red and orange logo&#10;&#10;Description automatically generated">
              <a:extLst>
                <a:ext uri="{FF2B5EF4-FFF2-40B4-BE49-F238E27FC236}">
                  <a16:creationId xmlns:a16="http://schemas.microsoft.com/office/drawing/2014/main" id="{EC6C5CDE-F575-4BF3-EA50-A86B8415C4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0012" y="5650750"/>
              <a:ext cx="866222" cy="1015940"/>
            </a:xfrm>
            <a:prstGeom prst="rect">
              <a:avLst/>
            </a:prstGeom>
          </p:spPr>
        </p:pic>
      </p:grpSp>
      <p:sp>
        <p:nvSpPr>
          <p:cNvPr id="2" name="Content Placeholder 2">
            <a:extLst>
              <a:ext uri="{FF2B5EF4-FFF2-40B4-BE49-F238E27FC236}">
                <a16:creationId xmlns:a16="http://schemas.microsoft.com/office/drawing/2014/main" id="{8A986B05-C28F-8A80-E5A0-164E3D9BD6FA}"/>
              </a:ext>
            </a:extLst>
          </p:cNvPr>
          <p:cNvSpPr txBox="1">
            <a:spLocks/>
          </p:cNvSpPr>
          <p:nvPr/>
        </p:nvSpPr>
        <p:spPr>
          <a:xfrm>
            <a:off x="475129" y="1787223"/>
            <a:ext cx="5051911" cy="467677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7000"/>
              </a:lnSpc>
              <a:spcAft>
                <a:spcPts val="800"/>
              </a:spcAft>
            </a:pPr>
            <a:r>
              <a:rPr lang="en-AU" sz="2000" b="1" dirty="0">
                <a:solidFill>
                  <a:srgbClr val="000000"/>
                </a:solidFill>
                <a:latin typeface="Arial" panose="020B0604020202020204" pitchFamily="34" charset="0"/>
                <a:ea typeface="Calibri" panose="020F0502020204030204" pitchFamily="34" charset="0"/>
                <a:cs typeface="Arial" panose="020B0604020202020204" pitchFamily="34" charset="0"/>
              </a:rPr>
              <a:t>Description</a:t>
            </a:r>
            <a:r>
              <a:rPr lang="en-AU" sz="2000" dirty="0">
                <a:solidFill>
                  <a:srgbClr val="000000"/>
                </a:solidFill>
                <a:latin typeface="Arial" panose="020B0604020202020204" pitchFamily="34" charset="0"/>
                <a:ea typeface="Calibri" panose="020F0502020204030204" pitchFamily="34" charset="0"/>
                <a:cs typeface="Arial" panose="020B0604020202020204" pitchFamily="34" charset="0"/>
              </a:rPr>
              <a:t>: Practice points focus the workforce involved in the four stages of the clinical coding process.</a:t>
            </a:r>
            <a:endParaRPr lang="en-AU" sz="2000" dirty="0">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AU" sz="2000" b="1" dirty="0">
                <a:solidFill>
                  <a:srgbClr val="000000"/>
                </a:solidFill>
                <a:latin typeface="Arial" panose="020B0604020202020204" pitchFamily="34" charset="0"/>
                <a:ea typeface="Calibri" panose="020F0502020204030204" pitchFamily="34" charset="0"/>
                <a:cs typeface="Arial" panose="020B0604020202020204" pitchFamily="34" charset="0"/>
              </a:rPr>
              <a:t>Structure</a:t>
            </a:r>
            <a:r>
              <a:rPr lang="en-AU" sz="2000" dirty="0">
                <a:solidFill>
                  <a:srgbClr val="000000"/>
                </a:solidFill>
                <a:latin typeface="Arial" panose="020B0604020202020204" pitchFamily="34" charset="0"/>
                <a:ea typeface="Calibri" panose="020F0502020204030204" pitchFamily="34" charset="0"/>
                <a:cs typeface="Arial" panose="020B0604020202020204" pitchFamily="34" charset="0"/>
              </a:rPr>
              <a:t>: Each stage of the clinical coding process has:</a:t>
            </a:r>
          </a:p>
          <a:p>
            <a:pPr lvl="1">
              <a:lnSpc>
                <a:spcPct val="107000"/>
              </a:lnSpc>
              <a:spcAft>
                <a:spcPts val="800"/>
              </a:spcAft>
            </a:pPr>
            <a:r>
              <a:rPr lang="en-AU" sz="2000" b="1" dirty="0">
                <a:solidFill>
                  <a:srgbClr val="000000"/>
                </a:solidFill>
                <a:latin typeface="Arial" panose="020B0604020202020204" pitchFamily="34" charset="0"/>
                <a:ea typeface="Calibri" panose="020F0502020204030204" pitchFamily="34" charset="0"/>
                <a:cs typeface="Arial" panose="020B0604020202020204" pitchFamily="34" charset="0"/>
              </a:rPr>
              <a:t>3 priority practice points</a:t>
            </a:r>
            <a:r>
              <a:rPr lang="en-AU" sz="2000" dirty="0">
                <a:solidFill>
                  <a:srgbClr val="000000"/>
                </a:solidFill>
                <a:latin typeface="Arial" panose="020B0604020202020204" pitchFamily="34" charset="0"/>
                <a:ea typeface="Calibri" panose="020F0502020204030204" pitchFamily="34" charset="0"/>
                <a:cs typeface="Arial" panose="020B0604020202020204" pitchFamily="34" charset="0"/>
              </a:rPr>
              <a:t>, the focus areas for achieving good practice</a:t>
            </a:r>
            <a:endParaRPr lang="en-AU" sz="2000" dirty="0">
              <a:latin typeface="Arial" panose="020B0604020202020204" pitchFamily="34" charset="0"/>
              <a:ea typeface="Calibri" panose="020F0502020204030204" pitchFamily="34" charset="0"/>
              <a:cs typeface="Arial" panose="020B0604020202020204" pitchFamily="34" charset="0"/>
            </a:endParaRPr>
          </a:p>
          <a:p>
            <a:pPr lvl="1">
              <a:lnSpc>
                <a:spcPct val="107000"/>
              </a:lnSpc>
              <a:spcAft>
                <a:spcPts val="800"/>
              </a:spcAft>
            </a:pPr>
            <a:r>
              <a:rPr lang="en-AU" sz="2000" b="1" dirty="0">
                <a:solidFill>
                  <a:srgbClr val="000000"/>
                </a:solidFill>
                <a:latin typeface="Arial" panose="020B0604020202020204" pitchFamily="34" charset="0"/>
                <a:ea typeface="Calibri" panose="020F0502020204030204" pitchFamily="34" charset="0"/>
                <a:cs typeface="Arial" panose="020B0604020202020204" pitchFamily="34" charset="0"/>
              </a:rPr>
              <a:t>8 supporting practice points</a:t>
            </a:r>
            <a:r>
              <a:rPr lang="en-AU" sz="2000" dirty="0">
                <a:solidFill>
                  <a:srgbClr val="000000"/>
                </a:solidFill>
                <a:latin typeface="Arial" panose="020B0604020202020204" pitchFamily="34" charset="0"/>
                <a:ea typeface="Calibri" panose="020F0502020204030204" pitchFamily="34" charset="0"/>
                <a:cs typeface="Arial" panose="020B0604020202020204" pitchFamily="34" charset="0"/>
              </a:rPr>
              <a:t>, one for each theme</a:t>
            </a:r>
            <a:endParaRPr lang="en-AU" sz="2000" dirty="0">
              <a:latin typeface="Arial" panose="020B060402020202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43FE8B17-94A1-5951-B8BB-C321B71929B1}"/>
              </a:ext>
            </a:extLst>
          </p:cNvPr>
          <p:cNvPicPr>
            <a:picLocks noChangeAspect="1"/>
          </p:cNvPicPr>
          <p:nvPr/>
        </p:nvPicPr>
        <p:blipFill>
          <a:blip r:embed="rId4"/>
          <a:stretch>
            <a:fillRect/>
          </a:stretch>
        </p:blipFill>
        <p:spPr>
          <a:xfrm>
            <a:off x="5914924" y="1389852"/>
            <a:ext cx="5893897" cy="4117870"/>
          </a:xfrm>
          <a:prstGeom prst="rect">
            <a:avLst/>
          </a:prstGeom>
        </p:spPr>
      </p:pic>
    </p:spTree>
    <p:extLst>
      <p:ext uri="{BB962C8B-B14F-4D97-AF65-F5344CB8AC3E}">
        <p14:creationId xmlns:p14="http://schemas.microsoft.com/office/powerpoint/2010/main" val="20568304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7697D5-412E-3789-A722-EA5E21521CB2}"/>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B3569241-199D-E491-F055-1F506E7EE275}"/>
              </a:ext>
            </a:extLst>
          </p:cNvPr>
          <p:cNvSpPr txBox="1"/>
          <p:nvPr/>
        </p:nvSpPr>
        <p:spPr>
          <a:xfrm>
            <a:off x="416039" y="343383"/>
            <a:ext cx="9623110" cy="707886"/>
          </a:xfrm>
          <a:prstGeom prst="rect">
            <a:avLst/>
          </a:prstGeom>
          <a:noFill/>
        </p:spPr>
        <p:txBody>
          <a:bodyPr wrap="square" rtlCol="0">
            <a:spAutoFit/>
          </a:bodyPr>
          <a:lstStyle/>
          <a:p>
            <a:r>
              <a:rPr lang="en-US" sz="4000" dirty="0">
                <a:latin typeface="Roboto Medium" panose="02000000000000000000" pitchFamily="2" charset="0"/>
                <a:ea typeface="Roboto Medium" panose="02000000000000000000" pitchFamily="2" charset="0"/>
                <a:cs typeface="Roboto Medium" panose="02000000000000000000" pitchFamily="2" charset="0"/>
              </a:rPr>
              <a:t>STAGE 1</a:t>
            </a:r>
            <a:endParaRPr lang="en-ID" sz="4000" dirty="0">
              <a:latin typeface="Roboto Medium" panose="02000000000000000000" pitchFamily="2" charset="0"/>
              <a:ea typeface="Roboto Medium" panose="02000000000000000000" pitchFamily="2" charset="0"/>
              <a:cs typeface="Roboto Medium" panose="02000000000000000000" pitchFamily="2" charset="0"/>
            </a:endParaRPr>
          </a:p>
        </p:txBody>
      </p:sp>
      <p:grpSp>
        <p:nvGrpSpPr>
          <p:cNvPr id="10" name="Group 9">
            <a:extLst>
              <a:ext uri="{FF2B5EF4-FFF2-40B4-BE49-F238E27FC236}">
                <a16:creationId xmlns:a16="http://schemas.microsoft.com/office/drawing/2014/main" id="{6BCFCEB8-FE36-4B49-BA0B-E486F8FF1F5A}"/>
              </a:ext>
            </a:extLst>
          </p:cNvPr>
          <p:cNvGrpSpPr/>
          <p:nvPr/>
        </p:nvGrpSpPr>
        <p:grpSpPr>
          <a:xfrm>
            <a:off x="3" y="5507721"/>
            <a:ext cx="1465978" cy="1301997"/>
            <a:chOff x="3" y="5507721"/>
            <a:chExt cx="1465978" cy="1301997"/>
          </a:xfrm>
          <a:effectLst>
            <a:outerShdw blurRad="163079" dist="50800" dir="5400000" sx="98000" sy="98000" algn="ctr" rotWithShape="0">
              <a:srgbClr val="000000">
                <a:alpha val="19307"/>
              </a:srgbClr>
            </a:outerShdw>
          </a:effectLst>
        </p:grpSpPr>
        <p:grpSp>
          <p:nvGrpSpPr>
            <p:cNvPr id="11" name="Group 10">
              <a:extLst>
                <a:ext uri="{FF2B5EF4-FFF2-40B4-BE49-F238E27FC236}">
                  <a16:creationId xmlns:a16="http://schemas.microsoft.com/office/drawing/2014/main" id="{CEC6BA0A-B4EC-F5DC-5870-1D8B8E472A93}"/>
                </a:ext>
              </a:extLst>
            </p:cNvPr>
            <p:cNvGrpSpPr/>
            <p:nvPr/>
          </p:nvGrpSpPr>
          <p:grpSpPr>
            <a:xfrm rot="16200000">
              <a:off x="81993" y="5425731"/>
              <a:ext cx="1301997" cy="1465978"/>
              <a:chOff x="1467813" y="511800"/>
              <a:chExt cx="1301997" cy="1465978"/>
            </a:xfrm>
          </p:grpSpPr>
          <p:sp>
            <p:nvSpPr>
              <p:cNvPr id="13" name="Rectangle 12">
                <a:extLst>
                  <a:ext uri="{FF2B5EF4-FFF2-40B4-BE49-F238E27FC236}">
                    <a16:creationId xmlns:a16="http://schemas.microsoft.com/office/drawing/2014/main" id="{BD48FD8A-E6E2-E2E8-4809-8E622417CF72}"/>
                  </a:ext>
                </a:extLst>
              </p:cNvPr>
              <p:cNvSpPr/>
              <p:nvPr/>
            </p:nvSpPr>
            <p:spPr>
              <a:xfrm>
                <a:off x="1467814" y="511800"/>
                <a:ext cx="1300438" cy="826401"/>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Oval 13">
                <a:extLst>
                  <a:ext uri="{FF2B5EF4-FFF2-40B4-BE49-F238E27FC236}">
                    <a16:creationId xmlns:a16="http://schemas.microsoft.com/office/drawing/2014/main" id="{FD2AB1C4-E6AD-79D1-10EA-3C1026107EDF}"/>
                  </a:ext>
                </a:extLst>
              </p:cNvPr>
              <p:cNvSpPr/>
              <p:nvPr/>
            </p:nvSpPr>
            <p:spPr>
              <a:xfrm>
                <a:off x="1467813" y="675781"/>
                <a:ext cx="1301997" cy="1301997"/>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2" name="Picture 11" descr="A logo with a blue circle and a red and orange logo&#10;&#10;Description automatically generated">
              <a:extLst>
                <a:ext uri="{FF2B5EF4-FFF2-40B4-BE49-F238E27FC236}">
                  <a16:creationId xmlns:a16="http://schemas.microsoft.com/office/drawing/2014/main" id="{6CDBD069-1777-05A3-BFFF-E34EBB74866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0012" y="5650750"/>
              <a:ext cx="866222" cy="1015940"/>
            </a:xfrm>
            <a:prstGeom prst="rect">
              <a:avLst/>
            </a:prstGeom>
          </p:spPr>
        </p:pic>
      </p:grpSp>
      <p:grpSp>
        <p:nvGrpSpPr>
          <p:cNvPr id="3" name="Group 2">
            <a:extLst>
              <a:ext uri="{FF2B5EF4-FFF2-40B4-BE49-F238E27FC236}">
                <a16:creationId xmlns:a16="http://schemas.microsoft.com/office/drawing/2014/main" id="{53B660F5-91B4-2DD1-9EF6-778C2F4C2FA9}"/>
              </a:ext>
            </a:extLst>
          </p:cNvPr>
          <p:cNvGrpSpPr/>
          <p:nvPr/>
        </p:nvGrpSpPr>
        <p:grpSpPr>
          <a:xfrm>
            <a:off x="413203" y="2231051"/>
            <a:ext cx="2096889" cy="2096889"/>
            <a:chOff x="112391" y="229484"/>
            <a:chExt cx="6237524" cy="6237524"/>
          </a:xfrm>
        </p:grpSpPr>
        <p:sp>
          <p:nvSpPr>
            <p:cNvPr id="4" name="Oval 3">
              <a:extLst>
                <a:ext uri="{FF2B5EF4-FFF2-40B4-BE49-F238E27FC236}">
                  <a16:creationId xmlns:a16="http://schemas.microsoft.com/office/drawing/2014/main" id="{A2D564E7-F51B-94DE-6576-70E4235C22D0}"/>
                </a:ext>
              </a:extLst>
            </p:cNvPr>
            <p:cNvSpPr/>
            <p:nvPr/>
          </p:nvSpPr>
          <p:spPr>
            <a:xfrm>
              <a:off x="112391" y="229484"/>
              <a:ext cx="6237524" cy="6237524"/>
            </a:xfrm>
            <a:prstGeom prst="ellipse">
              <a:avLst/>
            </a:prstGeom>
            <a:solidFill>
              <a:schemeClr val="bg1">
                <a:lumMod val="85000"/>
              </a:schemeClr>
            </a:solidFill>
            <a:ln w="76200"/>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AU"/>
            </a:p>
          </p:txBody>
        </p:sp>
        <p:sp>
          <p:nvSpPr>
            <p:cNvPr id="5" name="Oval 4">
              <a:extLst>
                <a:ext uri="{FF2B5EF4-FFF2-40B4-BE49-F238E27FC236}">
                  <a16:creationId xmlns:a16="http://schemas.microsoft.com/office/drawing/2014/main" id="{5171AC65-7983-4055-AF2E-D0E583BB9939}"/>
                </a:ext>
              </a:extLst>
            </p:cNvPr>
            <p:cNvSpPr/>
            <p:nvPr/>
          </p:nvSpPr>
          <p:spPr>
            <a:xfrm>
              <a:off x="482447" y="605469"/>
              <a:ext cx="5485554" cy="5485554"/>
            </a:xfrm>
            <a:prstGeom prst="ellipse">
              <a:avLst/>
            </a:prstGeom>
            <a:solidFill>
              <a:schemeClr val="bg1">
                <a:lumMod val="85000"/>
              </a:schemeClr>
            </a:solidFill>
            <a:ln w="76200"/>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AU"/>
            </a:p>
          </p:txBody>
        </p:sp>
        <p:sp>
          <p:nvSpPr>
            <p:cNvPr id="7" name="Oval 6">
              <a:extLst>
                <a:ext uri="{FF2B5EF4-FFF2-40B4-BE49-F238E27FC236}">
                  <a16:creationId xmlns:a16="http://schemas.microsoft.com/office/drawing/2014/main" id="{43979695-FC90-6E95-2881-E6A4CF72AD7A}"/>
                </a:ext>
              </a:extLst>
            </p:cNvPr>
            <p:cNvSpPr/>
            <p:nvPr/>
          </p:nvSpPr>
          <p:spPr>
            <a:xfrm>
              <a:off x="1072751" y="1214823"/>
              <a:ext cx="4266846" cy="4266846"/>
            </a:xfrm>
            <a:prstGeom prst="ellipse">
              <a:avLst/>
            </a:prstGeom>
            <a:solidFill>
              <a:schemeClr val="bg1">
                <a:lumMod val="85000"/>
              </a:schemeClr>
            </a:solidFill>
            <a:ln w="76200"/>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AU"/>
            </a:p>
          </p:txBody>
        </p:sp>
        <p:sp>
          <p:nvSpPr>
            <p:cNvPr id="8" name="Oval 7">
              <a:extLst>
                <a:ext uri="{FF2B5EF4-FFF2-40B4-BE49-F238E27FC236}">
                  <a16:creationId xmlns:a16="http://schemas.microsoft.com/office/drawing/2014/main" id="{FEBE44FD-F6E3-AA6A-DF73-1FDD8EE851E5}"/>
                </a:ext>
              </a:extLst>
            </p:cNvPr>
            <p:cNvSpPr/>
            <p:nvPr/>
          </p:nvSpPr>
          <p:spPr>
            <a:xfrm>
              <a:off x="1820657" y="1962729"/>
              <a:ext cx="2771035" cy="2771035"/>
            </a:xfrm>
            <a:prstGeom prst="ellipse">
              <a:avLst/>
            </a:prstGeom>
            <a:solidFill>
              <a:schemeClr val="accent1">
                <a:lumMod val="50000"/>
              </a:schemeClr>
            </a:solidFill>
            <a:ln w="76200"/>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AU"/>
            </a:p>
          </p:txBody>
        </p:sp>
        <p:sp>
          <p:nvSpPr>
            <p:cNvPr id="9" name="Oval 8">
              <a:extLst>
                <a:ext uri="{FF2B5EF4-FFF2-40B4-BE49-F238E27FC236}">
                  <a16:creationId xmlns:a16="http://schemas.microsoft.com/office/drawing/2014/main" id="{7CED2CE6-42D0-ACBD-D6F6-4936D6C06FF8}"/>
                </a:ext>
              </a:extLst>
            </p:cNvPr>
            <p:cNvSpPr/>
            <p:nvPr/>
          </p:nvSpPr>
          <p:spPr>
            <a:xfrm>
              <a:off x="2375030" y="2517102"/>
              <a:ext cx="1662288" cy="1662288"/>
            </a:xfrm>
            <a:prstGeom prst="ellipse">
              <a:avLst/>
            </a:prstGeom>
            <a:solidFill>
              <a:schemeClr val="bg1"/>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pPr algn="ctr"/>
              <a:r>
                <a:rPr lang="en-AU" sz="2400" b="1" dirty="0">
                  <a:solidFill>
                    <a:schemeClr val="tx1"/>
                  </a:solidFill>
                </a:rPr>
                <a:t>1</a:t>
              </a:r>
            </a:p>
          </p:txBody>
        </p:sp>
      </p:grpSp>
      <p:sp>
        <p:nvSpPr>
          <p:cNvPr id="15" name="Rectangle: Rounded Corners 14">
            <a:extLst>
              <a:ext uri="{FF2B5EF4-FFF2-40B4-BE49-F238E27FC236}">
                <a16:creationId xmlns:a16="http://schemas.microsoft.com/office/drawing/2014/main" id="{2DA4B3B6-EC4A-60F8-4460-A2D4B05F434F}"/>
              </a:ext>
            </a:extLst>
          </p:cNvPr>
          <p:cNvSpPr/>
          <p:nvPr/>
        </p:nvSpPr>
        <p:spPr>
          <a:xfrm>
            <a:off x="2823548" y="1947366"/>
            <a:ext cx="8665631" cy="2749518"/>
          </a:xfrm>
          <a:prstGeom prst="roundRect">
            <a:avLst>
              <a:gd name="adj" fmla="val 8772"/>
            </a:avLst>
          </a:prstGeom>
          <a:solidFill>
            <a:schemeClr val="bg1">
              <a:lumMod val="95000"/>
            </a:schemeClr>
          </a:solidFill>
          <a:ln w="28575"/>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nSpc>
                <a:spcPct val="107000"/>
              </a:lnSpc>
              <a:spcAft>
                <a:spcPts val="800"/>
              </a:spcAft>
            </a:pPr>
            <a:r>
              <a:rPr lang="en-AU" sz="1400" b="1" dirty="0">
                <a:solidFill>
                  <a:srgbClr val="0B3041"/>
                </a:solidFill>
                <a:effectLst/>
                <a:latin typeface="Arial" panose="020B0604020202020204" pitchFamily="34" charset="0"/>
                <a:ea typeface="Calibri" panose="020F0502020204030204" pitchFamily="34" charset="0"/>
                <a:cs typeface="Arial" panose="020B0604020202020204" pitchFamily="34" charset="0"/>
              </a:rPr>
              <a:t>Integrity of clinical documentation priority practice points:</a:t>
            </a:r>
            <a:endParaRPr lang="en-AU" sz="1400" dirty="0">
              <a:effectLst/>
              <a:latin typeface="Arial" panose="020B0604020202020204" pitchFamily="34" charset="0"/>
              <a:ea typeface="Calibri" panose="020F0502020204030204" pitchFamily="34" charset="0"/>
              <a:cs typeface="Arial" panose="020B0604020202020204" pitchFamily="34" charset="0"/>
            </a:endParaRPr>
          </a:p>
          <a:p>
            <a:pPr marL="457200" indent="-228600">
              <a:spcAft>
                <a:spcPts val="800"/>
              </a:spcAft>
            </a:pPr>
            <a:r>
              <a:rPr lang="en-AU" sz="1400" dirty="0">
                <a:solidFill>
                  <a:srgbClr val="0B3041"/>
                </a:solidFill>
                <a:effectLst/>
                <a:latin typeface="Arial" panose="020B0604020202020204" pitchFamily="34" charset="0"/>
                <a:ea typeface="Calibri" panose="020F0502020204030204" pitchFamily="34" charset="0"/>
                <a:cs typeface="Arial" panose="020B0604020202020204" pitchFamily="34" charset="0"/>
              </a:rPr>
              <a:t>Use clinical documentation reviews to identify opportunities to support documented </a:t>
            </a:r>
            <a:r>
              <a:rPr lang="en-AU" sz="1400" b="1" dirty="0">
                <a:solidFill>
                  <a:srgbClr val="0B3041"/>
                </a:solidFill>
                <a:effectLst/>
                <a:latin typeface="Arial" panose="020B0604020202020204" pitchFamily="34" charset="0"/>
                <a:ea typeface="Calibri" panose="020F0502020204030204" pitchFamily="34" charset="0"/>
                <a:cs typeface="Arial" panose="020B0604020202020204" pitchFamily="34" charset="0"/>
              </a:rPr>
              <a:t>communication between clinicians</a:t>
            </a:r>
            <a:r>
              <a:rPr lang="en-AU" sz="1400" dirty="0">
                <a:solidFill>
                  <a:srgbClr val="0B3041"/>
                </a:solidFill>
                <a:effectLst/>
                <a:latin typeface="Arial" panose="020B0604020202020204" pitchFamily="34" charset="0"/>
                <a:ea typeface="Calibri" panose="020F0502020204030204" pitchFamily="34" charset="0"/>
                <a:cs typeface="Arial" panose="020B0604020202020204" pitchFamily="34" charset="0"/>
              </a:rPr>
              <a:t>, identification of safety and quality issues and enhance the clinical coding process</a:t>
            </a:r>
            <a:endParaRPr lang="en-AU" sz="1400" dirty="0">
              <a:effectLst/>
              <a:latin typeface="Arial" panose="020B0604020202020204" pitchFamily="34" charset="0"/>
              <a:ea typeface="Calibri" panose="020F0502020204030204" pitchFamily="34" charset="0"/>
              <a:cs typeface="Arial" panose="020B0604020202020204" pitchFamily="34" charset="0"/>
            </a:endParaRPr>
          </a:p>
          <a:p>
            <a:pPr marL="457200" indent="-228600">
              <a:spcAft>
                <a:spcPts val="800"/>
              </a:spcAft>
            </a:pPr>
            <a:r>
              <a:rPr lang="en-AU" sz="1400" dirty="0">
                <a:solidFill>
                  <a:srgbClr val="0B3041"/>
                </a:solidFill>
                <a:effectLst/>
                <a:latin typeface="Arial" panose="020B0604020202020204" pitchFamily="34" charset="0"/>
                <a:ea typeface="Calibri" panose="020F0502020204030204" pitchFamily="34" charset="0"/>
                <a:cs typeface="Arial" panose="020B0604020202020204" pitchFamily="34" charset="0"/>
              </a:rPr>
              <a:t>Use </a:t>
            </a:r>
            <a:r>
              <a:rPr lang="en-AU" sz="1400" b="1" dirty="0">
                <a:solidFill>
                  <a:srgbClr val="0B3041"/>
                </a:solidFill>
                <a:effectLst/>
                <a:latin typeface="Arial" panose="020B0604020202020204" pitchFamily="34" charset="0"/>
                <a:ea typeface="Calibri" panose="020F0502020204030204" pitchFamily="34" charset="0"/>
                <a:cs typeface="Arial" panose="020B0604020202020204" pitchFamily="34" charset="0"/>
              </a:rPr>
              <a:t>established guidelines</a:t>
            </a:r>
            <a:r>
              <a:rPr lang="en-AU" sz="1400" dirty="0">
                <a:solidFill>
                  <a:srgbClr val="0B3041"/>
                </a:solidFill>
                <a:effectLst/>
                <a:latin typeface="Arial" panose="020B0604020202020204" pitchFamily="34" charset="0"/>
                <a:ea typeface="Calibri" panose="020F0502020204030204" pitchFamily="34" charset="0"/>
                <a:cs typeface="Arial" panose="020B0604020202020204" pitchFamily="34" charset="0"/>
              </a:rPr>
              <a:t> when formulating clinical documentation queries</a:t>
            </a:r>
            <a:endParaRPr lang="en-AU" sz="1400" dirty="0">
              <a:effectLst/>
              <a:latin typeface="Arial" panose="020B0604020202020204" pitchFamily="34" charset="0"/>
              <a:ea typeface="Calibri" panose="020F0502020204030204" pitchFamily="34" charset="0"/>
              <a:cs typeface="Arial" panose="020B0604020202020204" pitchFamily="34" charset="0"/>
            </a:endParaRPr>
          </a:p>
          <a:p>
            <a:pPr marL="457200" indent="-228600">
              <a:spcAft>
                <a:spcPts val="800"/>
              </a:spcAft>
            </a:pPr>
            <a:r>
              <a:rPr lang="en-AU" sz="1400" dirty="0">
                <a:solidFill>
                  <a:srgbClr val="0B3041"/>
                </a:solidFill>
                <a:effectLst/>
                <a:latin typeface="Arial" panose="020B0604020202020204" pitchFamily="34" charset="0"/>
                <a:ea typeface="Calibri" panose="020F0502020204030204" pitchFamily="34" charset="0"/>
                <a:cs typeface="Arial" panose="020B0604020202020204" pitchFamily="34" charset="0"/>
              </a:rPr>
              <a:t>Facilitate the connection between clinicians and those responsible for the clinical coding process to </a:t>
            </a:r>
            <a:r>
              <a:rPr lang="en-AU" sz="1400" b="1" dirty="0">
                <a:solidFill>
                  <a:srgbClr val="0B3041"/>
                </a:solidFill>
                <a:effectLst/>
                <a:latin typeface="Arial" panose="020B0604020202020204" pitchFamily="34" charset="0"/>
                <a:ea typeface="Calibri" panose="020F0502020204030204" pitchFamily="34" charset="0"/>
                <a:cs typeface="Arial" panose="020B0604020202020204" pitchFamily="34" charset="0"/>
              </a:rPr>
              <a:t>support upskilling</a:t>
            </a:r>
            <a:endParaRPr lang="en-AU" sz="1400" dirty="0">
              <a:effectLst/>
              <a:latin typeface="Arial" panose="020B0604020202020204" pitchFamily="34" charset="0"/>
              <a:ea typeface="Calibri" panose="020F0502020204030204" pitchFamily="34" charset="0"/>
              <a:cs typeface="Arial" panose="020B0604020202020204" pitchFamily="34" charset="0"/>
            </a:endParaRPr>
          </a:p>
        </p:txBody>
      </p:sp>
      <p:sp>
        <p:nvSpPr>
          <p:cNvPr id="21" name="Rectangle 6">
            <a:extLst>
              <a:ext uri="{FF2B5EF4-FFF2-40B4-BE49-F238E27FC236}">
                <a16:creationId xmlns:a16="http://schemas.microsoft.com/office/drawing/2014/main" id="{B8D3463B-359F-2120-E43B-812EEDDB8DA2}"/>
              </a:ext>
            </a:extLst>
          </p:cNvPr>
          <p:cNvSpPr>
            <a:spLocks noChangeArrowheads="1"/>
          </p:cNvSpPr>
          <p:nvPr/>
        </p:nvSpPr>
        <p:spPr bwMode="auto">
          <a:xfrm>
            <a:off x="2823548" y="398258"/>
            <a:ext cx="853044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AU" altLang="en-US" sz="1800" b="1" i="0" u="none" strike="noStrike" cap="none" normalizeH="0" baseline="0" dirty="0" bmk="_Ref176293623">
                <a:ln>
                  <a:noFill/>
                </a:ln>
                <a:solidFill>
                  <a:schemeClr val="tx1"/>
                </a:solidFill>
                <a:effectLst/>
                <a:latin typeface="Arial" panose="020B0604020202020204" pitchFamily="34" charset="0"/>
                <a:cs typeface="Arial" panose="020B0604020202020204" pitchFamily="34" charset="0"/>
              </a:rPr>
              <a:t>Practice Points for the Integrity of clinical documentation</a:t>
            </a:r>
            <a:br>
              <a:rPr kumimoji="0" lang="en-AU" altLang="en-US" sz="1800" b="1" i="0" u="none" strike="noStrike" cap="none" normalizeH="0" baseline="0" dirty="0" bmk="_Ref176293623">
                <a:ln>
                  <a:noFill/>
                </a:ln>
                <a:solidFill>
                  <a:schemeClr val="tx1"/>
                </a:solidFill>
                <a:effectLst/>
                <a:latin typeface="Arial" panose="020B0604020202020204" pitchFamily="34" charset="0"/>
                <a:cs typeface="Arial" panose="020B0604020202020204" pitchFamily="34" charset="0"/>
              </a:rPr>
            </a:br>
            <a:r>
              <a:rPr lang="en-AU" sz="1800" dirty="0">
                <a:effectLst/>
                <a:latin typeface="Arial" panose="020B0604020202020204" pitchFamily="34" charset="0"/>
                <a:ea typeface="Calibri" panose="020F0502020204030204" pitchFamily="34" charset="0"/>
              </a:rPr>
              <a:t>Ensuring an accurate record of care through integrity of clinical documentation.</a:t>
            </a:r>
            <a:endParaRPr kumimoji="0" lang="en-AU"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1829435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B3C251-DB81-6FA3-54B9-83FD2BC5CD54}"/>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04F1B102-86E5-D54C-8035-ED4FE8EB5108}"/>
              </a:ext>
            </a:extLst>
          </p:cNvPr>
          <p:cNvSpPr txBox="1"/>
          <p:nvPr/>
        </p:nvSpPr>
        <p:spPr>
          <a:xfrm>
            <a:off x="416039" y="343383"/>
            <a:ext cx="9623110" cy="707886"/>
          </a:xfrm>
          <a:prstGeom prst="rect">
            <a:avLst/>
          </a:prstGeom>
          <a:noFill/>
        </p:spPr>
        <p:txBody>
          <a:bodyPr wrap="square" rtlCol="0">
            <a:spAutoFit/>
          </a:bodyPr>
          <a:lstStyle/>
          <a:p>
            <a:r>
              <a:rPr lang="en-US" sz="4000" dirty="0">
                <a:latin typeface="Roboto Medium" panose="02000000000000000000" pitchFamily="2" charset="0"/>
                <a:ea typeface="Roboto Medium" panose="02000000000000000000" pitchFamily="2" charset="0"/>
                <a:cs typeface="Roboto Medium" panose="02000000000000000000" pitchFamily="2" charset="0"/>
              </a:rPr>
              <a:t>STAGE 1</a:t>
            </a:r>
            <a:endParaRPr lang="en-ID" sz="4400" dirty="0">
              <a:latin typeface="Roboto Medium" panose="02000000000000000000" pitchFamily="2" charset="0"/>
              <a:ea typeface="Roboto Medium" panose="02000000000000000000" pitchFamily="2" charset="0"/>
              <a:cs typeface="Roboto Medium" panose="02000000000000000000" pitchFamily="2" charset="0"/>
            </a:endParaRPr>
          </a:p>
        </p:txBody>
      </p:sp>
      <p:grpSp>
        <p:nvGrpSpPr>
          <p:cNvPr id="10" name="Group 9">
            <a:extLst>
              <a:ext uri="{FF2B5EF4-FFF2-40B4-BE49-F238E27FC236}">
                <a16:creationId xmlns:a16="http://schemas.microsoft.com/office/drawing/2014/main" id="{D3D45333-BD95-1866-1702-AB3A281C3F66}"/>
              </a:ext>
            </a:extLst>
          </p:cNvPr>
          <p:cNvGrpSpPr/>
          <p:nvPr/>
        </p:nvGrpSpPr>
        <p:grpSpPr>
          <a:xfrm>
            <a:off x="3" y="5507721"/>
            <a:ext cx="1465978" cy="1301997"/>
            <a:chOff x="3" y="5507721"/>
            <a:chExt cx="1465978" cy="1301997"/>
          </a:xfrm>
          <a:effectLst>
            <a:outerShdw blurRad="163079" dist="50800" dir="5400000" sx="98000" sy="98000" algn="ctr" rotWithShape="0">
              <a:srgbClr val="000000">
                <a:alpha val="19307"/>
              </a:srgbClr>
            </a:outerShdw>
          </a:effectLst>
        </p:grpSpPr>
        <p:grpSp>
          <p:nvGrpSpPr>
            <p:cNvPr id="11" name="Group 10">
              <a:extLst>
                <a:ext uri="{FF2B5EF4-FFF2-40B4-BE49-F238E27FC236}">
                  <a16:creationId xmlns:a16="http://schemas.microsoft.com/office/drawing/2014/main" id="{6365CE1F-67B5-F89E-8BE7-2215F53C33D6}"/>
                </a:ext>
              </a:extLst>
            </p:cNvPr>
            <p:cNvGrpSpPr/>
            <p:nvPr/>
          </p:nvGrpSpPr>
          <p:grpSpPr>
            <a:xfrm rot="16200000">
              <a:off x="81993" y="5425731"/>
              <a:ext cx="1301997" cy="1465978"/>
              <a:chOff x="1467813" y="511800"/>
              <a:chExt cx="1301997" cy="1465978"/>
            </a:xfrm>
          </p:grpSpPr>
          <p:sp>
            <p:nvSpPr>
              <p:cNvPr id="13" name="Rectangle 12">
                <a:extLst>
                  <a:ext uri="{FF2B5EF4-FFF2-40B4-BE49-F238E27FC236}">
                    <a16:creationId xmlns:a16="http://schemas.microsoft.com/office/drawing/2014/main" id="{F62D2982-1F9D-2476-356F-4A41F50D13DC}"/>
                  </a:ext>
                </a:extLst>
              </p:cNvPr>
              <p:cNvSpPr/>
              <p:nvPr/>
            </p:nvSpPr>
            <p:spPr>
              <a:xfrm>
                <a:off x="1467814" y="511800"/>
                <a:ext cx="1300438" cy="826401"/>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Oval 13">
                <a:extLst>
                  <a:ext uri="{FF2B5EF4-FFF2-40B4-BE49-F238E27FC236}">
                    <a16:creationId xmlns:a16="http://schemas.microsoft.com/office/drawing/2014/main" id="{78418115-2A3F-3D49-2709-A61E53857CBC}"/>
                  </a:ext>
                </a:extLst>
              </p:cNvPr>
              <p:cNvSpPr/>
              <p:nvPr/>
            </p:nvSpPr>
            <p:spPr>
              <a:xfrm>
                <a:off x="1467813" y="675781"/>
                <a:ext cx="1301997" cy="1301997"/>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2" name="Picture 11" descr="A logo with a blue circle and a red and orange logo&#10;&#10;Description automatically generated">
              <a:extLst>
                <a:ext uri="{FF2B5EF4-FFF2-40B4-BE49-F238E27FC236}">
                  <a16:creationId xmlns:a16="http://schemas.microsoft.com/office/drawing/2014/main" id="{93C9270A-74A2-D6E9-741E-FD5A0918F17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0012" y="5650750"/>
              <a:ext cx="866222" cy="1015940"/>
            </a:xfrm>
            <a:prstGeom prst="rect">
              <a:avLst/>
            </a:prstGeom>
          </p:spPr>
        </p:pic>
      </p:grpSp>
      <p:grpSp>
        <p:nvGrpSpPr>
          <p:cNvPr id="3" name="Group 2">
            <a:extLst>
              <a:ext uri="{FF2B5EF4-FFF2-40B4-BE49-F238E27FC236}">
                <a16:creationId xmlns:a16="http://schemas.microsoft.com/office/drawing/2014/main" id="{9F4A2D47-16CE-CA0D-1FB9-D978C9DE4607}"/>
              </a:ext>
            </a:extLst>
          </p:cNvPr>
          <p:cNvGrpSpPr/>
          <p:nvPr/>
        </p:nvGrpSpPr>
        <p:grpSpPr>
          <a:xfrm>
            <a:off x="413203" y="2226180"/>
            <a:ext cx="2096889" cy="2096889"/>
            <a:chOff x="112391" y="229484"/>
            <a:chExt cx="6237524" cy="6237524"/>
          </a:xfrm>
        </p:grpSpPr>
        <p:sp>
          <p:nvSpPr>
            <p:cNvPr id="4" name="Oval 3">
              <a:extLst>
                <a:ext uri="{FF2B5EF4-FFF2-40B4-BE49-F238E27FC236}">
                  <a16:creationId xmlns:a16="http://schemas.microsoft.com/office/drawing/2014/main" id="{602EC011-43FD-67C4-CDD3-525000582BA4}"/>
                </a:ext>
              </a:extLst>
            </p:cNvPr>
            <p:cNvSpPr/>
            <p:nvPr/>
          </p:nvSpPr>
          <p:spPr>
            <a:xfrm>
              <a:off x="112391" y="229484"/>
              <a:ext cx="6237524" cy="6237524"/>
            </a:xfrm>
            <a:prstGeom prst="ellipse">
              <a:avLst/>
            </a:prstGeom>
            <a:solidFill>
              <a:schemeClr val="bg1">
                <a:lumMod val="85000"/>
              </a:schemeClr>
            </a:solidFill>
            <a:ln w="76200"/>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AU"/>
            </a:p>
          </p:txBody>
        </p:sp>
        <p:sp>
          <p:nvSpPr>
            <p:cNvPr id="5" name="Oval 4">
              <a:extLst>
                <a:ext uri="{FF2B5EF4-FFF2-40B4-BE49-F238E27FC236}">
                  <a16:creationId xmlns:a16="http://schemas.microsoft.com/office/drawing/2014/main" id="{DCC3BE5D-59D6-FA25-E02F-138982DD67CD}"/>
                </a:ext>
              </a:extLst>
            </p:cNvPr>
            <p:cNvSpPr/>
            <p:nvPr/>
          </p:nvSpPr>
          <p:spPr>
            <a:xfrm>
              <a:off x="482447" y="605469"/>
              <a:ext cx="5485554" cy="5485554"/>
            </a:xfrm>
            <a:prstGeom prst="ellipse">
              <a:avLst/>
            </a:prstGeom>
            <a:solidFill>
              <a:schemeClr val="bg1">
                <a:lumMod val="85000"/>
              </a:schemeClr>
            </a:solidFill>
            <a:ln w="76200"/>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AU"/>
            </a:p>
          </p:txBody>
        </p:sp>
        <p:sp>
          <p:nvSpPr>
            <p:cNvPr id="7" name="Oval 6">
              <a:extLst>
                <a:ext uri="{FF2B5EF4-FFF2-40B4-BE49-F238E27FC236}">
                  <a16:creationId xmlns:a16="http://schemas.microsoft.com/office/drawing/2014/main" id="{674765D8-B739-ED6A-493E-B95D3E8AD326}"/>
                </a:ext>
              </a:extLst>
            </p:cNvPr>
            <p:cNvSpPr/>
            <p:nvPr/>
          </p:nvSpPr>
          <p:spPr>
            <a:xfrm>
              <a:off x="1072751" y="1214823"/>
              <a:ext cx="4266846" cy="4266846"/>
            </a:xfrm>
            <a:prstGeom prst="ellipse">
              <a:avLst/>
            </a:prstGeom>
            <a:solidFill>
              <a:schemeClr val="bg1">
                <a:lumMod val="85000"/>
              </a:schemeClr>
            </a:solidFill>
            <a:ln w="76200"/>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AU"/>
            </a:p>
          </p:txBody>
        </p:sp>
        <p:sp>
          <p:nvSpPr>
            <p:cNvPr id="8" name="Oval 7">
              <a:extLst>
                <a:ext uri="{FF2B5EF4-FFF2-40B4-BE49-F238E27FC236}">
                  <a16:creationId xmlns:a16="http://schemas.microsoft.com/office/drawing/2014/main" id="{E635BFF4-5E9E-FED7-CE33-42D911105C3A}"/>
                </a:ext>
              </a:extLst>
            </p:cNvPr>
            <p:cNvSpPr/>
            <p:nvPr/>
          </p:nvSpPr>
          <p:spPr>
            <a:xfrm>
              <a:off x="1820657" y="1962729"/>
              <a:ext cx="2771035" cy="2771035"/>
            </a:xfrm>
            <a:prstGeom prst="ellipse">
              <a:avLst/>
            </a:prstGeom>
            <a:solidFill>
              <a:schemeClr val="accent1">
                <a:lumMod val="50000"/>
              </a:schemeClr>
            </a:solidFill>
            <a:ln w="76200"/>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AU" dirty="0"/>
            </a:p>
          </p:txBody>
        </p:sp>
        <p:sp>
          <p:nvSpPr>
            <p:cNvPr id="9" name="Oval 8">
              <a:extLst>
                <a:ext uri="{FF2B5EF4-FFF2-40B4-BE49-F238E27FC236}">
                  <a16:creationId xmlns:a16="http://schemas.microsoft.com/office/drawing/2014/main" id="{6C80104B-0165-D11B-0C5F-4C4F083C88C5}"/>
                </a:ext>
              </a:extLst>
            </p:cNvPr>
            <p:cNvSpPr/>
            <p:nvPr/>
          </p:nvSpPr>
          <p:spPr>
            <a:xfrm>
              <a:off x="2375030" y="2517102"/>
              <a:ext cx="1662288" cy="1662288"/>
            </a:xfrm>
            <a:prstGeom prst="ellipse">
              <a:avLst/>
            </a:prstGeom>
            <a:solidFill>
              <a:schemeClr val="bg1"/>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pPr algn="ctr"/>
              <a:r>
                <a:rPr lang="en-AU" sz="2400" b="1" dirty="0">
                  <a:solidFill>
                    <a:schemeClr val="tx1"/>
                  </a:solidFill>
                </a:rPr>
                <a:t>1</a:t>
              </a:r>
            </a:p>
          </p:txBody>
        </p:sp>
      </p:grpSp>
      <p:sp>
        <p:nvSpPr>
          <p:cNvPr id="21" name="Rectangle 6">
            <a:extLst>
              <a:ext uri="{FF2B5EF4-FFF2-40B4-BE49-F238E27FC236}">
                <a16:creationId xmlns:a16="http://schemas.microsoft.com/office/drawing/2014/main" id="{259F4D66-6F16-8C02-727D-8C576AB64E4F}"/>
              </a:ext>
            </a:extLst>
          </p:cNvPr>
          <p:cNvSpPr>
            <a:spLocks noChangeArrowheads="1"/>
          </p:cNvSpPr>
          <p:nvPr/>
        </p:nvSpPr>
        <p:spPr bwMode="auto">
          <a:xfrm>
            <a:off x="2823548" y="398258"/>
            <a:ext cx="853044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AU" altLang="en-US" sz="1800" b="1" i="0" u="none" strike="noStrike" cap="none" normalizeH="0" baseline="0" dirty="0" bmk="_Ref176293623">
                <a:ln>
                  <a:noFill/>
                </a:ln>
                <a:solidFill>
                  <a:schemeClr val="tx1"/>
                </a:solidFill>
                <a:effectLst/>
                <a:latin typeface="Arial" panose="020B0604020202020204" pitchFamily="34" charset="0"/>
                <a:cs typeface="Arial" panose="020B0604020202020204" pitchFamily="34" charset="0"/>
              </a:rPr>
              <a:t>Practice Points for the Integrity of clinical documentation</a:t>
            </a:r>
            <a:br>
              <a:rPr kumimoji="0" lang="en-AU" altLang="en-US" sz="1800" b="1" i="0" u="none" strike="noStrike" cap="none" normalizeH="0" baseline="0" dirty="0" bmk="_Ref176293623">
                <a:ln>
                  <a:noFill/>
                </a:ln>
                <a:solidFill>
                  <a:schemeClr val="tx1"/>
                </a:solidFill>
                <a:effectLst/>
                <a:latin typeface="Arial" panose="020B0604020202020204" pitchFamily="34" charset="0"/>
                <a:cs typeface="Arial" panose="020B0604020202020204" pitchFamily="34" charset="0"/>
              </a:rPr>
            </a:br>
            <a:r>
              <a:rPr lang="en-AU" sz="1800" dirty="0">
                <a:effectLst/>
                <a:latin typeface="Arial" panose="020B0604020202020204" pitchFamily="34" charset="0"/>
                <a:ea typeface="Calibri" panose="020F0502020204030204" pitchFamily="34" charset="0"/>
              </a:rPr>
              <a:t>Ensuring an accurate record of care through integrity of clinical documentation.</a:t>
            </a:r>
            <a:endParaRPr kumimoji="0" lang="en-AU" altLang="en-US" sz="1800" b="0" i="0" u="none" strike="noStrike" cap="none" normalizeH="0" baseline="0" dirty="0">
              <a:ln>
                <a:noFill/>
              </a:ln>
              <a:solidFill>
                <a:schemeClr val="tx1"/>
              </a:solidFill>
              <a:effectLst/>
              <a:latin typeface="Arial" panose="020B0604020202020204" pitchFamily="34" charset="0"/>
            </a:endParaRPr>
          </a:p>
        </p:txBody>
      </p:sp>
      <p:sp>
        <p:nvSpPr>
          <p:cNvPr id="16" name="TextBox 15">
            <a:extLst>
              <a:ext uri="{FF2B5EF4-FFF2-40B4-BE49-F238E27FC236}">
                <a16:creationId xmlns:a16="http://schemas.microsoft.com/office/drawing/2014/main" id="{A3927261-810D-BF85-FF3A-BDBE5A82BFD2}"/>
              </a:ext>
            </a:extLst>
          </p:cNvPr>
          <p:cNvSpPr txBox="1"/>
          <p:nvPr/>
        </p:nvSpPr>
        <p:spPr>
          <a:xfrm>
            <a:off x="2823548" y="1239219"/>
            <a:ext cx="7365481" cy="336631"/>
          </a:xfrm>
          <a:prstGeom prst="rect">
            <a:avLst/>
          </a:prstGeom>
          <a:noFill/>
        </p:spPr>
        <p:txBody>
          <a:bodyPr wrap="square">
            <a:spAutoFit/>
          </a:bodyPr>
          <a:lstStyle/>
          <a:p>
            <a:pPr>
              <a:lnSpc>
                <a:spcPct val="107000"/>
              </a:lnSpc>
              <a:spcAft>
                <a:spcPts val="800"/>
              </a:spcAft>
            </a:pPr>
            <a:r>
              <a:rPr lang="en-AU" sz="1600" b="1" dirty="0">
                <a:solidFill>
                  <a:srgbClr val="000000"/>
                </a:solidFill>
                <a:effectLst/>
                <a:latin typeface="Arial" panose="020B0604020202020204" pitchFamily="34" charset="0"/>
                <a:cs typeface="Arial" panose="020B0604020202020204" pitchFamily="34" charset="0"/>
              </a:rPr>
              <a:t>Integrity of clinical documentation practice points supporting the pillars:</a:t>
            </a:r>
            <a:endParaRPr lang="en-AU" sz="1400" dirty="0">
              <a:effectLst/>
              <a:latin typeface="Arial" panose="020B0604020202020204" pitchFamily="34" charset="0"/>
              <a:ea typeface="Calibri" panose="020F0502020204030204" pitchFamily="34" charset="0"/>
              <a:cs typeface="Arial" panose="020B0604020202020204" pitchFamily="34" charset="0"/>
            </a:endParaRPr>
          </a:p>
        </p:txBody>
      </p:sp>
      <p:sp>
        <p:nvSpPr>
          <p:cNvPr id="18" name="TextBox 17">
            <a:extLst>
              <a:ext uri="{FF2B5EF4-FFF2-40B4-BE49-F238E27FC236}">
                <a16:creationId xmlns:a16="http://schemas.microsoft.com/office/drawing/2014/main" id="{ABF80B8A-F686-6846-CB6B-87C4F361137D}"/>
              </a:ext>
            </a:extLst>
          </p:cNvPr>
          <p:cNvSpPr txBox="1"/>
          <p:nvPr/>
        </p:nvSpPr>
        <p:spPr>
          <a:xfrm>
            <a:off x="7220197" y="1879629"/>
            <a:ext cx="4358244" cy="3867084"/>
          </a:xfrm>
          <a:prstGeom prst="rect">
            <a:avLst/>
          </a:prstGeom>
          <a:noFill/>
        </p:spPr>
        <p:txBody>
          <a:bodyPr wrap="square">
            <a:spAutoFit/>
          </a:bodyPr>
          <a:lstStyle/>
          <a:p>
            <a:pPr>
              <a:lnSpc>
                <a:spcPct val="107000"/>
              </a:lnSpc>
              <a:spcAft>
                <a:spcPts val="800"/>
              </a:spcAft>
            </a:pPr>
            <a:r>
              <a:rPr lang="en-AU" sz="1400" b="1" dirty="0">
                <a:effectLst/>
                <a:latin typeface="Arial" panose="020B0604020202020204" pitchFamily="34" charset="0"/>
                <a:ea typeface="Calibri" panose="020F0502020204030204" pitchFamily="34" charset="0"/>
                <a:cs typeface="Arial" panose="020B0604020202020204" pitchFamily="34" charset="0"/>
              </a:rPr>
              <a:t>Clinical Coding Education (Pillar C)</a:t>
            </a:r>
            <a:endParaRPr lang="en-AU" sz="14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spcAft>
                <a:spcPts val="800"/>
              </a:spcAft>
              <a:buFont typeface="Symbol" panose="05050102010706020507" pitchFamily="18" charset="2"/>
              <a:buChar char=""/>
            </a:pPr>
            <a:r>
              <a:rPr lang="en-AU" sz="1400" dirty="0">
                <a:effectLst/>
                <a:latin typeface="Arial" panose="020B0604020202020204" pitchFamily="34" charset="0"/>
                <a:ea typeface="Calibri" panose="020F0502020204030204" pitchFamily="34" charset="0"/>
                <a:cs typeface="Arial" panose="020B0604020202020204" pitchFamily="34" charset="0"/>
              </a:rPr>
              <a:t>Engage and support relevant education activities related to the clinical coding process, clinical updates related to the health service’s casemix and clinical documentation improvement/integrity</a:t>
            </a:r>
          </a:p>
          <a:p>
            <a:pPr>
              <a:lnSpc>
                <a:spcPct val="107000"/>
              </a:lnSpc>
              <a:spcAft>
                <a:spcPts val="800"/>
              </a:spcAft>
            </a:pPr>
            <a:r>
              <a:rPr lang="en-AU" sz="1400" b="1" dirty="0">
                <a:effectLst/>
                <a:latin typeface="Arial" panose="020B0604020202020204" pitchFamily="34" charset="0"/>
                <a:ea typeface="Calibri" panose="020F0502020204030204" pitchFamily="34" charset="0"/>
                <a:cs typeface="Arial" panose="020B0604020202020204" pitchFamily="34" charset="0"/>
              </a:rPr>
              <a:t>Clinical Coding Data Quality (Pillar D)</a:t>
            </a:r>
            <a:endParaRPr lang="en-AU" sz="14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spcAft>
                <a:spcPts val="800"/>
              </a:spcAft>
              <a:buFont typeface="Symbol" panose="05050102010706020507" pitchFamily="18" charset="2"/>
              <a:buChar char=""/>
            </a:pPr>
            <a:r>
              <a:rPr lang="en-AU" sz="1400" dirty="0">
                <a:effectLst/>
                <a:latin typeface="Arial" panose="020B0604020202020204" pitchFamily="34" charset="0"/>
                <a:ea typeface="Calibri" panose="020F0502020204030204" pitchFamily="34" charset="0"/>
                <a:cs typeface="Arial" panose="020B0604020202020204" pitchFamily="34" charset="0"/>
              </a:rPr>
              <a:t>Use a quality improvement approach in addressing clinical documentation improvement and integrity</a:t>
            </a:r>
          </a:p>
          <a:p>
            <a:pPr marL="342900" lvl="0" indent="-342900">
              <a:spcAft>
                <a:spcPts val="800"/>
              </a:spcAft>
              <a:buFont typeface="Symbol" panose="05050102010706020507" pitchFamily="18" charset="2"/>
              <a:buChar char=""/>
            </a:pPr>
            <a:r>
              <a:rPr lang="en-AU" sz="1400" dirty="0">
                <a:effectLst/>
                <a:latin typeface="Arial" panose="020B0604020202020204" pitchFamily="34" charset="0"/>
                <a:ea typeface="Calibri" panose="020F0502020204030204" pitchFamily="34" charset="0"/>
                <a:cs typeface="Arial" panose="020B0604020202020204" pitchFamily="34" charset="0"/>
              </a:rPr>
              <a:t>Contribute to enhancements in systems, forms and processes when a health service is undertaking change processes</a:t>
            </a:r>
          </a:p>
          <a:p>
            <a:pPr marL="342900" lvl="0" indent="-342900">
              <a:spcAft>
                <a:spcPts val="800"/>
              </a:spcAft>
              <a:buFont typeface="Symbol" panose="05050102010706020507" pitchFamily="18" charset="2"/>
              <a:buChar char=""/>
            </a:pPr>
            <a:r>
              <a:rPr lang="en-AU" sz="1400" dirty="0">
                <a:effectLst/>
                <a:latin typeface="Arial" panose="020B0604020202020204" pitchFamily="34" charset="0"/>
                <a:ea typeface="Calibri" panose="020F0502020204030204" pitchFamily="34" charset="0"/>
                <a:cs typeface="Arial" panose="020B0604020202020204" pitchFamily="34" charset="0"/>
              </a:rPr>
              <a:t>Organise opportunities for clinicians and the workforce involved in the clinical coding process to exchange knowledge</a:t>
            </a:r>
          </a:p>
        </p:txBody>
      </p:sp>
      <p:sp>
        <p:nvSpPr>
          <p:cNvPr id="19" name="TextBox 18">
            <a:extLst>
              <a:ext uri="{FF2B5EF4-FFF2-40B4-BE49-F238E27FC236}">
                <a16:creationId xmlns:a16="http://schemas.microsoft.com/office/drawing/2014/main" id="{F0DD5607-4477-D179-1208-F3AA5C5504F6}"/>
              </a:ext>
            </a:extLst>
          </p:cNvPr>
          <p:cNvSpPr txBox="1"/>
          <p:nvPr/>
        </p:nvSpPr>
        <p:spPr>
          <a:xfrm>
            <a:off x="2823547" y="1879629"/>
            <a:ext cx="4173717" cy="4082528"/>
          </a:xfrm>
          <a:prstGeom prst="rect">
            <a:avLst/>
          </a:prstGeom>
          <a:noFill/>
        </p:spPr>
        <p:txBody>
          <a:bodyPr wrap="square">
            <a:spAutoFit/>
          </a:bodyPr>
          <a:lstStyle/>
          <a:p>
            <a:pPr>
              <a:lnSpc>
                <a:spcPct val="107000"/>
              </a:lnSpc>
              <a:spcAft>
                <a:spcPts val="800"/>
              </a:spcAft>
            </a:pPr>
            <a:r>
              <a:rPr lang="en-AU" sz="1400" b="1" dirty="0">
                <a:effectLst/>
                <a:latin typeface="Arial" panose="020B0604020202020204" pitchFamily="34" charset="0"/>
                <a:ea typeface="Calibri" panose="020F0502020204030204" pitchFamily="34" charset="0"/>
                <a:cs typeface="Arial" panose="020B0604020202020204" pitchFamily="34" charset="0"/>
              </a:rPr>
              <a:t>Compliance with Requirements (Pillar A)</a:t>
            </a:r>
            <a:endParaRPr lang="en-AU" sz="14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spcAft>
                <a:spcPts val="800"/>
              </a:spcAft>
              <a:buFont typeface="Symbol" panose="05050102010706020507" pitchFamily="18" charset="2"/>
              <a:buChar char=""/>
            </a:pPr>
            <a:r>
              <a:rPr lang="en-AU" sz="1400" dirty="0">
                <a:effectLst/>
                <a:latin typeface="Arial" panose="020B0604020202020204" pitchFamily="34" charset="0"/>
                <a:ea typeface="Calibri" panose="020F0502020204030204" pitchFamily="34" charset="0"/>
                <a:cs typeface="Arial" panose="020B0604020202020204" pitchFamily="34" charset="0"/>
              </a:rPr>
              <a:t>Be familiar with what personal and sensitive information is and ensuring access to this information aligns with the health service’s policy</a:t>
            </a:r>
          </a:p>
          <a:p>
            <a:pPr marL="342900" lvl="0" indent="-342900">
              <a:spcAft>
                <a:spcPts val="800"/>
              </a:spcAft>
              <a:buFont typeface="Symbol" panose="05050102010706020507" pitchFamily="18" charset="2"/>
              <a:buChar char=""/>
            </a:pPr>
            <a:r>
              <a:rPr lang="en-AU" sz="1400" dirty="0">
                <a:effectLst/>
                <a:latin typeface="Arial" panose="020B0604020202020204" pitchFamily="34" charset="0"/>
                <a:ea typeface="Calibri" panose="020F0502020204030204" pitchFamily="34" charset="0"/>
                <a:cs typeface="Arial" panose="020B0604020202020204" pitchFamily="34" charset="0"/>
              </a:rPr>
              <a:t>Incorporate the appropriate updates to reporting requirements and classification changes when undertaking clinical documentation improvement activities</a:t>
            </a:r>
          </a:p>
          <a:p>
            <a:pPr>
              <a:lnSpc>
                <a:spcPct val="107000"/>
              </a:lnSpc>
              <a:spcAft>
                <a:spcPts val="800"/>
              </a:spcAft>
            </a:pPr>
            <a:r>
              <a:rPr lang="en-AU" sz="1400" b="1" dirty="0">
                <a:effectLst/>
                <a:latin typeface="Arial" panose="020B0604020202020204" pitchFamily="34" charset="0"/>
                <a:ea typeface="Calibri" panose="020F0502020204030204" pitchFamily="34" charset="0"/>
                <a:cs typeface="Arial" panose="020B0604020202020204" pitchFamily="34" charset="0"/>
              </a:rPr>
              <a:t>Clinical Coding Practice (Pillar B)</a:t>
            </a:r>
            <a:endParaRPr lang="en-AU" sz="14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spcAft>
                <a:spcPts val="800"/>
              </a:spcAft>
              <a:buFont typeface="Symbol" panose="05050102010706020507" pitchFamily="18" charset="2"/>
              <a:buChar char=""/>
            </a:pPr>
            <a:r>
              <a:rPr lang="en-AU" sz="1400" dirty="0">
                <a:effectLst/>
                <a:latin typeface="Arial" panose="020B0604020202020204" pitchFamily="34" charset="0"/>
                <a:ea typeface="Calibri" panose="020F0502020204030204" pitchFamily="34" charset="0"/>
                <a:cs typeface="Arial" panose="020B0604020202020204" pitchFamily="34" charset="0"/>
              </a:rPr>
              <a:t>Seek clarification on conventions, standards and rules of the classification system from those responsible for clinical coding</a:t>
            </a:r>
          </a:p>
          <a:p>
            <a:pPr marL="342900" lvl="0" indent="-342900">
              <a:spcAft>
                <a:spcPts val="800"/>
              </a:spcAft>
              <a:buFont typeface="Symbol" panose="05050102010706020507" pitchFamily="18" charset="2"/>
              <a:buChar char=""/>
            </a:pPr>
            <a:r>
              <a:rPr lang="en-AU" sz="1400" dirty="0">
                <a:effectLst/>
                <a:latin typeface="Arial" panose="020B0604020202020204" pitchFamily="34" charset="0"/>
                <a:ea typeface="Calibri" panose="020F0502020204030204" pitchFamily="34" charset="0"/>
                <a:cs typeface="Arial" panose="020B0604020202020204" pitchFamily="34" charset="0"/>
              </a:rPr>
              <a:t>Support the processes established by the health service to generate relevant, accurate and complete clinical documentation</a:t>
            </a:r>
          </a:p>
        </p:txBody>
      </p:sp>
    </p:spTree>
    <p:extLst>
      <p:ext uri="{BB962C8B-B14F-4D97-AF65-F5344CB8AC3E}">
        <p14:creationId xmlns:p14="http://schemas.microsoft.com/office/powerpoint/2010/main" val="12393743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1CC364-6D13-66DC-FDB0-251335705C33}"/>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A2BF158B-3688-A988-78C8-FBEB68E1965D}"/>
              </a:ext>
            </a:extLst>
          </p:cNvPr>
          <p:cNvSpPr txBox="1"/>
          <p:nvPr/>
        </p:nvSpPr>
        <p:spPr>
          <a:xfrm>
            <a:off x="416039" y="343383"/>
            <a:ext cx="9623110" cy="707886"/>
          </a:xfrm>
          <a:prstGeom prst="rect">
            <a:avLst/>
          </a:prstGeom>
          <a:noFill/>
        </p:spPr>
        <p:txBody>
          <a:bodyPr wrap="square" rtlCol="0">
            <a:spAutoFit/>
          </a:bodyPr>
          <a:lstStyle/>
          <a:p>
            <a:r>
              <a:rPr lang="en-US" sz="4000" dirty="0">
                <a:latin typeface="Roboto Medium" panose="02000000000000000000" pitchFamily="2" charset="0"/>
                <a:ea typeface="Roboto Medium" panose="02000000000000000000" pitchFamily="2" charset="0"/>
                <a:cs typeface="Roboto Medium" panose="02000000000000000000" pitchFamily="2" charset="0"/>
              </a:rPr>
              <a:t>STAGE 2</a:t>
            </a:r>
            <a:endParaRPr lang="en-ID" sz="4000" dirty="0">
              <a:latin typeface="Roboto Medium" panose="02000000000000000000" pitchFamily="2" charset="0"/>
              <a:ea typeface="Roboto Medium" panose="02000000000000000000" pitchFamily="2" charset="0"/>
              <a:cs typeface="Roboto Medium" panose="02000000000000000000" pitchFamily="2" charset="0"/>
            </a:endParaRPr>
          </a:p>
        </p:txBody>
      </p:sp>
      <p:grpSp>
        <p:nvGrpSpPr>
          <p:cNvPr id="10" name="Group 9">
            <a:extLst>
              <a:ext uri="{FF2B5EF4-FFF2-40B4-BE49-F238E27FC236}">
                <a16:creationId xmlns:a16="http://schemas.microsoft.com/office/drawing/2014/main" id="{14129F64-D4FA-E7FE-1225-9D87FEFB5569}"/>
              </a:ext>
            </a:extLst>
          </p:cNvPr>
          <p:cNvGrpSpPr/>
          <p:nvPr/>
        </p:nvGrpSpPr>
        <p:grpSpPr>
          <a:xfrm>
            <a:off x="3" y="5507721"/>
            <a:ext cx="1465978" cy="1301997"/>
            <a:chOff x="3" y="5507721"/>
            <a:chExt cx="1465978" cy="1301997"/>
          </a:xfrm>
          <a:effectLst>
            <a:outerShdw blurRad="163079" dist="50800" dir="5400000" sx="98000" sy="98000" algn="ctr" rotWithShape="0">
              <a:srgbClr val="000000">
                <a:alpha val="19307"/>
              </a:srgbClr>
            </a:outerShdw>
          </a:effectLst>
        </p:grpSpPr>
        <p:grpSp>
          <p:nvGrpSpPr>
            <p:cNvPr id="11" name="Group 10">
              <a:extLst>
                <a:ext uri="{FF2B5EF4-FFF2-40B4-BE49-F238E27FC236}">
                  <a16:creationId xmlns:a16="http://schemas.microsoft.com/office/drawing/2014/main" id="{FACFC16D-9650-7FEB-71EA-8CA3B5665BBB}"/>
                </a:ext>
              </a:extLst>
            </p:cNvPr>
            <p:cNvGrpSpPr/>
            <p:nvPr/>
          </p:nvGrpSpPr>
          <p:grpSpPr>
            <a:xfrm rot="16200000">
              <a:off x="81993" y="5425731"/>
              <a:ext cx="1301997" cy="1465978"/>
              <a:chOff x="1467813" y="511800"/>
              <a:chExt cx="1301997" cy="1465978"/>
            </a:xfrm>
          </p:grpSpPr>
          <p:sp>
            <p:nvSpPr>
              <p:cNvPr id="13" name="Rectangle 12">
                <a:extLst>
                  <a:ext uri="{FF2B5EF4-FFF2-40B4-BE49-F238E27FC236}">
                    <a16:creationId xmlns:a16="http://schemas.microsoft.com/office/drawing/2014/main" id="{2C4333B3-716B-97EE-0AB2-6D4BF6AE56B0}"/>
                  </a:ext>
                </a:extLst>
              </p:cNvPr>
              <p:cNvSpPr/>
              <p:nvPr/>
            </p:nvSpPr>
            <p:spPr>
              <a:xfrm>
                <a:off x="1467814" y="511800"/>
                <a:ext cx="1300438" cy="826401"/>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Oval 13">
                <a:extLst>
                  <a:ext uri="{FF2B5EF4-FFF2-40B4-BE49-F238E27FC236}">
                    <a16:creationId xmlns:a16="http://schemas.microsoft.com/office/drawing/2014/main" id="{B0D7CB54-FCC3-0ECC-9D9B-CA7257C7BD8B}"/>
                  </a:ext>
                </a:extLst>
              </p:cNvPr>
              <p:cNvSpPr/>
              <p:nvPr/>
            </p:nvSpPr>
            <p:spPr>
              <a:xfrm>
                <a:off x="1467813" y="675781"/>
                <a:ext cx="1301997" cy="1301997"/>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2" name="Picture 11" descr="A logo with a blue circle and a red and orange logo&#10;&#10;Description automatically generated">
              <a:extLst>
                <a:ext uri="{FF2B5EF4-FFF2-40B4-BE49-F238E27FC236}">
                  <a16:creationId xmlns:a16="http://schemas.microsoft.com/office/drawing/2014/main" id="{433C54C6-FAE4-A631-5E2A-DC8671D684B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0012" y="5650750"/>
              <a:ext cx="866222" cy="1015940"/>
            </a:xfrm>
            <a:prstGeom prst="rect">
              <a:avLst/>
            </a:prstGeom>
          </p:spPr>
        </p:pic>
      </p:grpSp>
      <p:sp>
        <p:nvSpPr>
          <p:cNvPr id="21" name="Rectangle 6">
            <a:extLst>
              <a:ext uri="{FF2B5EF4-FFF2-40B4-BE49-F238E27FC236}">
                <a16:creationId xmlns:a16="http://schemas.microsoft.com/office/drawing/2014/main" id="{DB33EA08-8B82-D226-63F3-629386F1762D}"/>
              </a:ext>
            </a:extLst>
          </p:cNvPr>
          <p:cNvSpPr>
            <a:spLocks noChangeArrowheads="1"/>
          </p:cNvSpPr>
          <p:nvPr/>
        </p:nvSpPr>
        <p:spPr bwMode="auto">
          <a:xfrm>
            <a:off x="2823548" y="398258"/>
            <a:ext cx="853044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AU" altLang="en-US" sz="1800" b="1" i="0" u="none" strike="noStrike" cap="none" normalizeH="0" baseline="0" dirty="0" bmk="_Ref176293623">
                <a:ln>
                  <a:noFill/>
                </a:ln>
                <a:solidFill>
                  <a:schemeClr val="tx1"/>
                </a:solidFill>
                <a:effectLst/>
                <a:latin typeface="Arial" panose="020B0604020202020204" pitchFamily="34" charset="0"/>
                <a:cs typeface="Arial" panose="020B0604020202020204" pitchFamily="34" charset="0"/>
              </a:rPr>
              <a:t>Practice Points for Clinical Coding</a:t>
            </a:r>
            <a:br>
              <a:rPr kumimoji="0" lang="en-AU" altLang="en-US" sz="1800" b="1" i="0" u="none" strike="noStrike" cap="none" normalizeH="0" baseline="0" dirty="0" bmk="_Ref176293623">
                <a:ln>
                  <a:noFill/>
                </a:ln>
                <a:solidFill>
                  <a:schemeClr val="tx1"/>
                </a:solidFill>
                <a:effectLst/>
                <a:latin typeface="Arial" panose="020B0604020202020204" pitchFamily="34" charset="0"/>
                <a:cs typeface="Arial" panose="020B0604020202020204" pitchFamily="34" charset="0"/>
              </a:rPr>
            </a:br>
            <a:r>
              <a:rPr lang="en-AU" sz="1800" dirty="0">
                <a:effectLst/>
                <a:latin typeface="Arial" panose="020B0604020202020204" pitchFamily="34" charset="0"/>
                <a:ea typeface="Calibri" panose="020F0502020204030204" pitchFamily="34" charset="0"/>
              </a:rPr>
              <a:t>Translating the clinical truth through clinical coding.</a:t>
            </a:r>
            <a:endParaRPr kumimoji="0" lang="en-AU" altLang="en-US" sz="1800" b="0" i="0" u="none" strike="noStrike" cap="none" normalizeH="0" baseline="0" dirty="0">
              <a:ln>
                <a:noFill/>
              </a:ln>
              <a:solidFill>
                <a:schemeClr val="tx1"/>
              </a:solidFill>
              <a:effectLst/>
              <a:latin typeface="Arial" panose="020B0604020202020204" pitchFamily="34" charset="0"/>
            </a:endParaRPr>
          </a:p>
        </p:txBody>
      </p:sp>
      <p:sp>
        <p:nvSpPr>
          <p:cNvPr id="17" name="Rectangle: Rounded Corners 16">
            <a:extLst>
              <a:ext uri="{FF2B5EF4-FFF2-40B4-BE49-F238E27FC236}">
                <a16:creationId xmlns:a16="http://schemas.microsoft.com/office/drawing/2014/main" id="{36E1897C-026F-20DF-E569-E4664EAE4A26}"/>
              </a:ext>
            </a:extLst>
          </p:cNvPr>
          <p:cNvSpPr/>
          <p:nvPr/>
        </p:nvSpPr>
        <p:spPr>
          <a:xfrm>
            <a:off x="2823549" y="1852551"/>
            <a:ext cx="8665630" cy="2868083"/>
          </a:xfrm>
          <a:prstGeom prst="roundRect">
            <a:avLst>
              <a:gd name="adj" fmla="val 8772"/>
            </a:avLst>
          </a:prstGeom>
          <a:solidFill>
            <a:schemeClr val="bg1">
              <a:lumMod val="95000"/>
            </a:schemeClr>
          </a:solidFill>
          <a:ln w="28575"/>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b" anchorCtr="0" forceAA="0" compatLnSpc="1">
            <a:prstTxWarp prst="textNoShape">
              <a:avLst/>
            </a:prstTxWarp>
            <a:noAutofit/>
          </a:bodyPr>
          <a:lstStyle/>
          <a:p>
            <a:pPr>
              <a:lnSpc>
                <a:spcPct val="107000"/>
              </a:lnSpc>
              <a:spcAft>
                <a:spcPts val="800"/>
              </a:spcAft>
            </a:pPr>
            <a:r>
              <a:rPr lang="en-AU" sz="1400" b="1" dirty="0">
                <a:solidFill>
                  <a:srgbClr val="0B3041"/>
                </a:solidFill>
                <a:effectLst/>
                <a:latin typeface="Arial" panose="020B0604020202020204" pitchFamily="34" charset="0"/>
                <a:ea typeface="Calibri" panose="020F0502020204030204" pitchFamily="34" charset="0"/>
                <a:cs typeface="Arial" panose="020B0604020202020204" pitchFamily="34" charset="0"/>
              </a:rPr>
              <a:t>Clinical coding priority practice points:</a:t>
            </a:r>
            <a:endParaRPr lang="en-AU" sz="1400" dirty="0">
              <a:effectLst/>
              <a:latin typeface="Arial" panose="020B0604020202020204" pitchFamily="34" charset="0"/>
              <a:ea typeface="Calibri" panose="020F0502020204030204" pitchFamily="34" charset="0"/>
              <a:cs typeface="Arial" panose="020B0604020202020204" pitchFamily="34" charset="0"/>
            </a:endParaRPr>
          </a:p>
          <a:p>
            <a:pPr marL="457200" indent="-228600">
              <a:spcAft>
                <a:spcPts val="800"/>
              </a:spcAft>
            </a:pPr>
            <a:r>
              <a:rPr lang="en-AU" sz="1400" dirty="0">
                <a:solidFill>
                  <a:srgbClr val="0B3041"/>
                </a:solidFill>
                <a:effectLst/>
                <a:latin typeface="Arial" panose="020B0604020202020204" pitchFamily="34" charset="0"/>
                <a:ea typeface="Calibri" panose="020F0502020204030204" pitchFamily="34" charset="0"/>
                <a:cs typeface="Arial" panose="020B0604020202020204" pitchFamily="34" charset="0"/>
              </a:rPr>
              <a:t>Use the fundamentals of the </a:t>
            </a:r>
            <a:r>
              <a:rPr lang="en-AU" sz="1400" b="1" dirty="0">
                <a:solidFill>
                  <a:srgbClr val="0B3041"/>
                </a:solidFill>
                <a:effectLst/>
                <a:latin typeface="Arial" panose="020B0604020202020204" pitchFamily="34" charset="0"/>
                <a:ea typeface="Calibri" panose="020F0502020204030204" pitchFamily="34" charset="0"/>
                <a:cs typeface="Arial" panose="020B0604020202020204" pitchFamily="34" charset="0"/>
              </a:rPr>
              <a:t>Clinical Coders’ Creed</a:t>
            </a:r>
            <a:r>
              <a:rPr lang="en-AU" sz="1400" dirty="0">
                <a:solidFill>
                  <a:srgbClr val="0B3041"/>
                </a:solidFill>
                <a:effectLst/>
                <a:latin typeface="Arial" panose="020B0604020202020204" pitchFamily="34" charset="0"/>
                <a:ea typeface="Calibri" panose="020F0502020204030204" pitchFamily="34" charset="0"/>
                <a:cs typeface="Arial" panose="020B0604020202020204" pitchFamily="34" charset="0"/>
              </a:rPr>
              <a:t> when making decisions in clinical coding, including:</a:t>
            </a:r>
            <a:endParaRPr lang="en-AU" sz="1400" dirty="0">
              <a:effectLst/>
              <a:latin typeface="Arial" panose="020B0604020202020204" pitchFamily="34" charset="0"/>
              <a:ea typeface="Calibri" panose="020F0502020204030204" pitchFamily="34" charset="0"/>
              <a:cs typeface="Arial" panose="020B0604020202020204" pitchFamily="34" charset="0"/>
            </a:endParaRPr>
          </a:p>
          <a:p>
            <a:pPr marL="457200">
              <a:lnSpc>
                <a:spcPct val="107000"/>
              </a:lnSpc>
              <a:spcAft>
                <a:spcPts val="800"/>
              </a:spcAft>
            </a:pPr>
            <a:r>
              <a:rPr lang="en-AU" sz="1400" dirty="0">
                <a:solidFill>
                  <a:srgbClr val="0B3041"/>
                </a:solidFill>
                <a:effectLst/>
                <a:latin typeface="Arial" panose="020B0604020202020204" pitchFamily="34" charset="0"/>
                <a:ea typeface="Calibri" panose="020F0502020204030204" pitchFamily="34" charset="0"/>
                <a:cs typeface="Arial" panose="020B0604020202020204" pitchFamily="34" charset="0"/>
              </a:rPr>
              <a:t>Clinical documentation, Communication with clinicians, Coding standards, Conventions, Classifications experience, Common sense, Current medical science knowledge. </a:t>
            </a:r>
            <a:br>
              <a:rPr lang="en-AU" sz="1400" dirty="0">
                <a:solidFill>
                  <a:srgbClr val="0B3041"/>
                </a:solidFill>
                <a:effectLst/>
                <a:latin typeface="Arial" panose="020B0604020202020204" pitchFamily="34" charset="0"/>
                <a:ea typeface="Calibri" panose="020F0502020204030204" pitchFamily="34" charset="0"/>
                <a:cs typeface="Arial" panose="020B0604020202020204" pitchFamily="34" charset="0"/>
              </a:rPr>
            </a:br>
            <a:r>
              <a:rPr lang="en-AU" sz="1400" dirty="0">
                <a:solidFill>
                  <a:srgbClr val="0B3041"/>
                </a:solidFill>
                <a:effectLst/>
                <a:latin typeface="Arial" panose="020B0604020202020204" pitchFamily="34" charset="0"/>
                <a:ea typeface="Calibri" panose="020F0502020204030204" pitchFamily="34" charset="0"/>
                <a:cs typeface="Arial" panose="020B0604020202020204" pitchFamily="34" charset="0"/>
              </a:rPr>
              <a:t>See </a:t>
            </a:r>
            <a:r>
              <a:rPr lang="en-AU" sz="1400" b="1" i="1" dirty="0">
                <a:solidFill>
                  <a:srgbClr val="0B3041"/>
                </a:solidFill>
                <a:effectLst/>
                <a:latin typeface="Arial" panose="020B0604020202020204" pitchFamily="34" charset="0"/>
                <a:ea typeface="Calibri" panose="020F0502020204030204" pitchFamily="34" charset="0"/>
                <a:cs typeface="Arial" panose="020B0604020202020204" pitchFamily="34" charset="0"/>
              </a:rPr>
              <a:t>Appendix C: Clinical Coders’ Creed</a:t>
            </a:r>
            <a:r>
              <a:rPr lang="en-AU" sz="1400" dirty="0">
                <a:solidFill>
                  <a:srgbClr val="0B3041"/>
                </a:solidFill>
                <a:effectLst/>
                <a:latin typeface="Arial" panose="020B0604020202020204" pitchFamily="34" charset="0"/>
                <a:ea typeface="Calibri" panose="020F0502020204030204" pitchFamily="34" charset="0"/>
                <a:cs typeface="Arial" panose="020B0604020202020204" pitchFamily="34" charset="0"/>
              </a:rPr>
              <a:t>.</a:t>
            </a:r>
            <a:endParaRPr lang="en-AU" sz="1400" dirty="0">
              <a:effectLst/>
              <a:latin typeface="Arial" panose="020B0604020202020204" pitchFamily="34" charset="0"/>
              <a:ea typeface="Calibri" panose="020F0502020204030204" pitchFamily="34" charset="0"/>
              <a:cs typeface="Arial" panose="020B0604020202020204" pitchFamily="34" charset="0"/>
            </a:endParaRPr>
          </a:p>
          <a:p>
            <a:pPr marL="457200" indent="-228600">
              <a:spcAft>
                <a:spcPts val="800"/>
              </a:spcAft>
            </a:pPr>
            <a:r>
              <a:rPr lang="en-AU" sz="1400" dirty="0">
                <a:solidFill>
                  <a:srgbClr val="0B3041"/>
                </a:solidFill>
                <a:effectLst/>
                <a:latin typeface="Arial" panose="020B0604020202020204" pitchFamily="34" charset="0"/>
                <a:ea typeface="Calibri" panose="020F0502020204030204" pitchFamily="34" charset="0"/>
                <a:cs typeface="Arial" panose="020B0604020202020204" pitchFamily="34" charset="0"/>
              </a:rPr>
              <a:t>Maintain a </a:t>
            </a:r>
            <a:r>
              <a:rPr lang="en-AU" sz="1400" b="1" dirty="0">
                <a:solidFill>
                  <a:srgbClr val="0B3041"/>
                </a:solidFill>
                <a:effectLst/>
                <a:latin typeface="Arial" panose="020B0604020202020204" pitchFamily="34" charset="0"/>
                <a:ea typeface="Calibri" panose="020F0502020204030204" pitchFamily="34" charset="0"/>
                <a:cs typeface="Arial" panose="020B0604020202020204" pitchFamily="34" charset="0"/>
              </a:rPr>
              <a:t>current knowledge</a:t>
            </a:r>
            <a:r>
              <a:rPr lang="en-AU" sz="1400" dirty="0">
                <a:solidFill>
                  <a:srgbClr val="0B3041"/>
                </a:solidFill>
                <a:effectLst/>
                <a:latin typeface="Arial" panose="020B0604020202020204" pitchFamily="34" charset="0"/>
                <a:ea typeface="Calibri" panose="020F0502020204030204" pitchFamily="34" charset="0"/>
                <a:cs typeface="Arial" panose="020B0604020202020204" pitchFamily="34" charset="0"/>
              </a:rPr>
              <a:t> of medical science and terminology related to the health service’s casemix </a:t>
            </a:r>
            <a:endParaRPr lang="en-AU" sz="1400" dirty="0">
              <a:effectLst/>
              <a:latin typeface="Arial" panose="020B0604020202020204" pitchFamily="34" charset="0"/>
              <a:ea typeface="Calibri" panose="020F0502020204030204" pitchFamily="34" charset="0"/>
              <a:cs typeface="Arial" panose="020B0604020202020204" pitchFamily="34" charset="0"/>
            </a:endParaRPr>
          </a:p>
          <a:p>
            <a:pPr marL="457200" indent="-228600">
              <a:spcAft>
                <a:spcPts val="800"/>
              </a:spcAft>
            </a:pPr>
            <a:r>
              <a:rPr lang="en-AU" sz="1400" dirty="0">
                <a:solidFill>
                  <a:srgbClr val="0B3041"/>
                </a:solidFill>
                <a:effectLst/>
                <a:latin typeface="Arial" panose="020B0604020202020204" pitchFamily="34" charset="0"/>
                <a:ea typeface="Calibri" panose="020F0502020204030204" pitchFamily="34" charset="0"/>
                <a:cs typeface="Arial" panose="020B0604020202020204" pitchFamily="34" charset="0"/>
              </a:rPr>
              <a:t>Be aware of and comply with </a:t>
            </a:r>
            <a:r>
              <a:rPr lang="en-AU" sz="1400" b="1" dirty="0">
                <a:solidFill>
                  <a:srgbClr val="0B3041"/>
                </a:solidFill>
                <a:effectLst/>
                <a:latin typeface="Arial" panose="020B0604020202020204" pitchFamily="34" charset="0"/>
                <a:ea typeface="Calibri" panose="020F0502020204030204" pitchFamily="34" charset="0"/>
                <a:cs typeface="Arial" panose="020B0604020202020204" pitchFamily="34" charset="0"/>
              </a:rPr>
              <a:t>jurisdictional policies</a:t>
            </a:r>
            <a:r>
              <a:rPr lang="en-AU" sz="1400" dirty="0">
                <a:solidFill>
                  <a:srgbClr val="0B3041"/>
                </a:solidFill>
                <a:effectLst/>
                <a:latin typeface="Arial" panose="020B0604020202020204" pitchFamily="34" charset="0"/>
                <a:ea typeface="Calibri" panose="020F0502020204030204" pitchFamily="34" charset="0"/>
                <a:cs typeface="Arial" panose="020B0604020202020204" pitchFamily="34" charset="0"/>
              </a:rPr>
              <a:t> that relate to the clinical coding process, in addition to national requirements</a:t>
            </a:r>
            <a:r>
              <a:rPr lang="en-AU" sz="1400" b="1" dirty="0">
                <a:solidFill>
                  <a:srgbClr val="0B3041"/>
                </a:solidFill>
                <a:effectLst/>
                <a:latin typeface="Arial" panose="020B0604020202020204" pitchFamily="34" charset="0"/>
                <a:ea typeface="Calibri" panose="020F0502020204030204" pitchFamily="34" charset="0"/>
                <a:cs typeface="Arial" panose="020B0604020202020204" pitchFamily="34" charset="0"/>
              </a:rPr>
              <a:t> </a:t>
            </a:r>
            <a:endParaRPr lang="en-AU" sz="1400" dirty="0">
              <a:effectLst/>
              <a:latin typeface="Arial" panose="020B0604020202020204" pitchFamily="34" charset="0"/>
              <a:ea typeface="Calibri" panose="020F0502020204030204" pitchFamily="34" charset="0"/>
              <a:cs typeface="Arial" panose="020B0604020202020204" pitchFamily="34" charset="0"/>
            </a:endParaRPr>
          </a:p>
        </p:txBody>
      </p:sp>
      <p:grpSp>
        <p:nvGrpSpPr>
          <p:cNvPr id="18" name="Group 17">
            <a:extLst>
              <a:ext uri="{FF2B5EF4-FFF2-40B4-BE49-F238E27FC236}">
                <a16:creationId xmlns:a16="http://schemas.microsoft.com/office/drawing/2014/main" id="{13E84FFA-474E-BD22-790B-6ABD3E5D469B}"/>
              </a:ext>
            </a:extLst>
          </p:cNvPr>
          <p:cNvGrpSpPr/>
          <p:nvPr/>
        </p:nvGrpSpPr>
        <p:grpSpPr>
          <a:xfrm>
            <a:off x="413203" y="2225225"/>
            <a:ext cx="2098800" cy="2098800"/>
            <a:chOff x="112391" y="229484"/>
            <a:chExt cx="6237524" cy="6237524"/>
          </a:xfrm>
        </p:grpSpPr>
        <p:sp>
          <p:nvSpPr>
            <p:cNvPr id="19" name="Oval 18">
              <a:extLst>
                <a:ext uri="{FF2B5EF4-FFF2-40B4-BE49-F238E27FC236}">
                  <a16:creationId xmlns:a16="http://schemas.microsoft.com/office/drawing/2014/main" id="{19175607-8ED6-CC27-6779-31E93E66ED21}"/>
                </a:ext>
              </a:extLst>
            </p:cNvPr>
            <p:cNvSpPr/>
            <p:nvPr/>
          </p:nvSpPr>
          <p:spPr>
            <a:xfrm>
              <a:off x="112391" y="229484"/>
              <a:ext cx="6237524" cy="6237524"/>
            </a:xfrm>
            <a:prstGeom prst="ellipse">
              <a:avLst/>
            </a:prstGeom>
            <a:solidFill>
              <a:schemeClr val="bg1">
                <a:lumMod val="85000"/>
              </a:schemeClr>
            </a:solidFill>
            <a:ln w="76200"/>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AU"/>
            </a:p>
          </p:txBody>
        </p:sp>
        <p:sp>
          <p:nvSpPr>
            <p:cNvPr id="20" name="Oval 19">
              <a:extLst>
                <a:ext uri="{FF2B5EF4-FFF2-40B4-BE49-F238E27FC236}">
                  <a16:creationId xmlns:a16="http://schemas.microsoft.com/office/drawing/2014/main" id="{8071C390-1F2A-90DB-CDC4-D56244F3F8C3}"/>
                </a:ext>
              </a:extLst>
            </p:cNvPr>
            <p:cNvSpPr/>
            <p:nvPr/>
          </p:nvSpPr>
          <p:spPr>
            <a:xfrm>
              <a:off x="482447" y="605469"/>
              <a:ext cx="5485554" cy="5485554"/>
            </a:xfrm>
            <a:prstGeom prst="ellipse">
              <a:avLst/>
            </a:prstGeom>
            <a:solidFill>
              <a:schemeClr val="bg1">
                <a:lumMod val="85000"/>
              </a:schemeClr>
            </a:solidFill>
            <a:ln w="76200"/>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AU"/>
            </a:p>
          </p:txBody>
        </p:sp>
        <p:sp>
          <p:nvSpPr>
            <p:cNvPr id="22" name="Oval 21">
              <a:extLst>
                <a:ext uri="{FF2B5EF4-FFF2-40B4-BE49-F238E27FC236}">
                  <a16:creationId xmlns:a16="http://schemas.microsoft.com/office/drawing/2014/main" id="{62B27A5B-A7E7-10AD-F3E4-CC143B680037}"/>
                </a:ext>
              </a:extLst>
            </p:cNvPr>
            <p:cNvSpPr/>
            <p:nvPr/>
          </p:nvSpPr>
          <p:spPr>
            <a:xfrm>
              <a:off x="1072751" y="1214823"/>
              <a:ext cx="4266846" cy="4266846"/>
            </a:xfrm>
            <a:prstGeom prst="ellipse">
              <a:avLst/>
            </a:prstGeom>
            <a:solidFill>
              <a:schemeClr val="accent1">
                <a:lumMod val="75000"/>
              </a:schemeClr>
            </a:solidFill>
            <a:ln w="76200"/>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AU"/>
            </a:p>
          </p:txBody>
        </p:sp>
        <p:sp>
          <p:nvSpPr>
            <p:cNvPr id="23" name="Oval 22">
              <a:extLst>
                <a:ext uri="{FF2B5EF4-FFF2-40B4-BE49-F238E27FC236}">
                  <a16:creationId xmlns:a16="http://schemas.microsoft.com/office/drawing/2014/main" id="{3EAE1FAD-382B-DDEE-ABEA-8C9055F3D794}"/>
                </a:ext>
              </a:extLst>
            </p:cNvPr>
            <p:cNvSpPr/>
            <p:nvPr/>
          </p:nvSpPr>
          <p:spPr>
            <a:xfrm>
              <a:off x="1820657" y="1962729"/>
              <a:ext cx="2771035" cy="2771035"/>
            </a:xfrm>
            <a:prstGeom prst="ellipse">
              <a:avLst/>
            </a:prstGeom>
            <a:solidFill>
              <a:schemeClr val="bg1">
                <a:lumMod val="85000"/>
              </a:schemeClr>
            </a:solidFill>
            <a:ln w="76200"/>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AU"/>
            </a:p>
          </p:txBody>
        </p:sp>
        <p:sp>
          <p:nvSpPr>
            <p:cNvPr id="24" name="Oval 23">
              <a:extLst>
                <a:ext uri="{FF2B5EF4-FFF2-40B4-BE49-F238E27FC236}">
                  <a16:creationId xmlns:a16="http://schemas.microsoft.com/office/drawing/2014/main" id="{415CC406-C276-D0AE-9DCC-4333333AF6C5}"/>
                </a:ext>
              </a:extLst>
            </p:cNvPr>
            <p:cNvSpPr/>
            <p:nvPr/>
          </p:nvSpPr>
          <p:spPr>
            <a:xfrm>
              <a:off x="2375030" y="2517102"/>
              <a:ext cx="1662288" cy="1662288"/>
            </a:xfrm>
            <a:prstGeom prst="ellipse">
              <a:avLst/>
            </a:prstGeom>
            <a:solidFill>
              <a:schemeClr val="bg1"/>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pPr algn="ctr"/>
              <a:r>
                <a:rPr lang="en-AU" sz="2400" b="1" dirty="0">
                  <a:solidFill>
                    <a:schemeClr val="tx1"/>
                  </a:solidFill>
                </a:rPr>
                <a:t>2</a:t>
              </a:r>
            </a:p>
          </p:txBody>
        </p:sp>
      </p:grpSp>
    </p:spTree>
    <p:extLst>
      <p:ext uri="{BB962C8B-B14F-4D97-AF65-F5344CB8AC3E}">
        <p14:creationId xmlns:p14="http://schemas.microsoft.com/office/powerpoint/2010/main" val="29822326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D205E5-0245-742D-CB36-6345C5FE3D9A}"/>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55D2C434-2C99-1A29-1586-2743451A564D}"/>
              </a:ext>
            </a:extLst>
          </p:cNvPr>
          <p:cNvSpPr txBox="1"/>
          <p:nvPr/>
        </p:nvSpPr>
        <p:spPr>
          <a:xfrm>
            <a:off x="416039" y="343383"/>
            <a:ext cx="9623110" cy="707886"/>
          </a:xfrm>
          <a:prstGeom prst="rect">
            <a:avLst/>
          </a:prstGeom>
          <a:noFill/>
        </p:spPr>
        <p:txBody>
          <a:bodyPr wrap="square" rtlCol="0">
            <a:spAutoFit/>
          </a:bodyPr>
          <a:lstStyle/>
          <a:p>
            <a:r>
              <a:rPr lang="en-US" sz="4000" dirty="0">
                <a:latin typeface="Roboto Medium" panose="02000000000000000000" pitchFamily="2" charset="0"/>
                <a:ea typeface="Roboto Medium" panose="02000000000000000000" pitchFamily="2" charset="0"/>
                <a:cs typeface="Roboto Medium" panose="02000000000000000000" pitchFamily="2" charset="0"/>
              </a:rPr>
              <a:t>STAGE 2</a:t>
            </a:r>
            <a:endParaRPr lang="en-ID" sz="4000" dirty="0">
              <a:latin typeface="Roboto Medium" panose="02000000000000000000" pitchFamily="2" charset="0"/>
              <a:ea typeface="Roboto Medium" panose="02000000000000000000" pitchFamily="2" charset="0"/>
              <a:cs typeface="Roboto Medium" panose="02000000000000000000" pitchFamily="2" charset="0"/>
            </a:endParaRPr>
          </a:p>
        </p:txBody>
      </p:sp>
      <p:grpSp>
        <p:nvGrpSpPr>
          <p:cNvPr id="10" name="Group 9">
            <a:extLst>
              <a:ext uri="{FF2B5EF4-FFF2-40B4-BE49-F238E27FC236}">
                <a16:creationId xmlns:a16="http://schemas.microsoft.com/office/drawing/2014/main" id="{7F14D943-7A72-3B21-AA3B-19885AB3BE32}"/>
              </a:ext>
            </a:extLst>
          </p:cNvPr>
          <p:cNvGrpSpPr/>
          <p:nvPr/>
        </p:nvGrpSpPr>
        <p:grpSpPr>
          <a:xfrm>
            <a:off x="3" y="5507721"/>
            <a:ext cx="1465978" cy="1301997"/>
            <a:chOff x="3" y="5507721"/>
            <a:chExt cx="1465978" cy="1301997"/>
          </a:xfrm>
          <a:effectLst>
            <a:outerShdw blurRad="163079" dist="50800" dir="5400000" sx="98000" sy="98000" algn="ctr" rotWithShape="0">
              <a:srgbClr val="000000">
                <a:alpha val="19307"/>
              </a:srgbClr>
            </a:outerShdw>
          </a:effectLst>
        </p:grpSpPr>
        <p:grpSp>
          <p:nvGrpSpPr>
            <p:cNvPr id="11" name="Group 10">
              <a:extLst>
                <a:ext uri="{FF2B5EF4-FFF2-40B4-BE49-F238E27FC236}">
                  <a16:creationId xmlns:a16="http://schemas.microsoft.com/office/drawing/2014/main" id="{76A5CAA8-D2BE-287A-2A56-5F133F27D864}"/>
                </a:ext>
              </a:extLst>
            </p:cNvPr>
            <p:cNvGrpSpPr/>
            <p:nvPr/>
          </p:nvGrpSpPr>
          <p:grpSpPr>
            <a:xfrm rot="16200000">
              <a:off x="81993" y="5425731"/>
              <a:ext cx="1301997" cy="1465978"/>
              <a:chOff x="1467813" y="511800"/>
              <a:chExt cx="1301997" cy="1465978"/>
            </a:xfrm>
          </p:grpSpPr>
          <p:sp>
            <p:nvSpPr>
              <p:cNvPr id="13" name="Rectangle 12">
                <a:extLst>
                  <a:ext uri="{FF2B5EF4-FFF2-40B4-BE49-F238E27FC236}">
                    <a16:creationId xmlns:a16="http://schemas.microsoft.com/office/drawing/2014/main" id="{1FCA8A29-66C9-D29C-5A12-4004A51DE73A}"/>
                  </a:ext>
                </a:extLst>
              </p:cNvPr>
              <p:cNvSpPr/>
              <p:nvPr/>
            </p:nvSpPr>
            <p:spPr>
              <a:xfrm>
                <a:off x="1467814" y="511800"/>
                <a:ext cx="1300438" cy="826401"/>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Oval 13">
                <a:extLst>
                  <a:ext uri="{FF2B5EF4-FFF2-40B4-BE49-F238E27FC236}">
                    <a16:creationId xmlns:a16="http://schemas.microsoft.com/office/drawing/2014/main" id="{15F39DA8-5EB1-33C4-02A7-451A65D7BC67}"/>
                  </a:ext>
                </a:extLst>
              </p:cNvPr>
              <p:cNvSpPr/>
              <p:nvPr/>
            </p:nvSpPr>
            <p:spPr>
              <a:xfrm>
                <a:off x="1467813" y="675781"/>
                <a:ext cx="1301997" cy="1301997"/>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2" name="Picture 11" descr="A logo with a blue circle and a red and orange logo&#10;&#10;Description automatically generated">
              <a:extLst>
                <a:ext uri="{FF2B5EF4-FFF2-40B4-BE49-F238E27FC236}">
                  <a16:creationId xmlns:a16="http://schemas.microsoft.com/office/drawing/2014/main" id="{25131F8C-D5AE-7E2C-0F41-956A20005D4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0012" y="5650750"/>
              <a:ext cx="866222" cy="1015940"/>
            </a:xfrm>
            <a:prstGeom prst="rect">
              <a:avLst/>
            </a:prstGeom>
          </p:spPr>
        </p:pic>
      </p:grpSp>
      <p:sp>
        <p:nvSpPr>
          <p:cNvPr id="16" name="TextBox 15">
            <a:extLst>
              <a:ext uri="{FF2B5EF4-FFF2-40B4-BE49-F238E27FC236}">
                <a16:creationId xmlns:a16="http://schemas.microsoft.com/office/drawing/2014/main" id="{02678439-B018-2E70-E42F-FB67388B7A93}"/>
              </a:ext>
            </a:extLst>
          </p:cNvPr>
          <p:cNvSpPr txBox="1"/>
          <p:nvPr/>
        </p:nvSpPr>
        <p:spPr>
          <a:xfrm>
            <a:off x="2823548" y="1239219"/>
            <a:ext cx="7365481" cy="336631"/>
          </a:xfrm>
          <a:prstGeom prst="rect">
            <a:avLst/>
          </a:prstGeom>
          <a:noFill/>
        </p:spPr>
        <p:txBody>
          <a:bodyPr wrap="square">
            <a:spAutoFit/>
          </a:bodyPr>
          <a:lstStyle/>
          <a:p>
            <a:pPr>
              <a:lnSpc>
                <a:spcPct val="107000"/>
              </a:lnSpc>
              <a:spcAft>
                <a:spcPts val="800"/>
              </a:spcAft>
            </a:pPr>
            <a:r>
              <a:rPr lang="en-AU" sz="1600" b="1" dirty="0">
                <a:solidFill>
                  <a:srgbClr val="000000"/>
                </a:solidFill>
                <a:effectLst/>
                <a:latin typeface="Arial" panose="020B0604020202020204" pitchFamily="34" charset="0"/>
                <a:cs typeface="Arial" panose="020B0604020202020204" pitchFamily="34" charset="0"/>
              </a:rPr>
              <a:t>Clinical coding practice points supporting the pillars:</a:t>
            </a:r>
            <a:endParaRPr lang="en-AU" sz="1400" dirty="0">
              <a:effectLst/>
              <a:latin typeface="Arial" panose="020B0604020202020204" pitchFamily="34" charset="0"/>
              <a:ea typeface="Calibri" panose="020F0502020204030204" pitchFamily="34" charset="0"/>
              <a:cs typeface="Arial" panose="020B0604020202020204" pitchFamily="34" charset="0"/>
            </a:endParaRPr>
          </a:p>
        </p:txBody>
      </p:sp>
      <p:sp>
        <p:nvSpPr>
          <p:cNvPr id="18" name="TextBox 17">
            <a:extLst>
              <a:ext uri="{FF2B5EF4-FFF2-40B4-BE49-F238E27FC236}">
                <a16:creationId xmlns:a16="http://schemas.microsoft.com/office/drawing/2014/main" id="{DF256E3A-EC05-F389-0DA2-592D0B669E97}"/>
              </a:ext>
            </a:extLst>
          </p:cNvPr>
          <p:cNvSpPr txBox="1"/>
          <p:nvPr/>
        </p:nvSpPr>
        <p:spPr>
          <a:xfrm>
            <a:off x="7220197" y="1879629"/>
            <a:ext cx="4358244" cy="3867084"/>
          </a:xfrm>
          <a:prstGeom prst="rect">
            <a:avLst/>
          </a:prstGeom>
          <a:noFill/>
        </p:spPr>
        <p:txBody>
          <a:bodyPr wrap="square">
            <a:spAutoFit/>
          </a:bodyPr>
          <a:lstStyle/>
          <a:p>
            <a:pPr>
              <a:lnSpc>
                <a:spcPct val="107000"/>
              </a:lnSpc>
              <a:spcAft>
                <a:spcPts val="800"/>
              </a:spcAft>
            </a:pPr>
            <a:r>
              <a:rPr lang="en-AU" sz="1400" b="1" dirty="0">
                <a:effectLst/>
                <a:latin typeface="Arial" panose="020B0604020202020204" pitchFamily="34" charset="0"/>
                <a:ea typeface="Calibri" panose="020F0502020204030204" pitchFamily="34" charset="0"/>
                <a:cs typeface="Arial" panose="020B0604020202020204" pitchFamily="34" charset="0"/>
              </a:rPr>
              <a:t>Clinical Coding Education (Pillar C)</a:t>
            </a:r>
            <a:endParaRPr lang="en-AU" sz="14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spcAft>
                <a:spcPts val="800"/>
              </a:spcAft>
              <a:buFont typeface="Symbol" panose="05050102010706020507" pitchFamily="18" charset="2"/>
              <a:buChar char=""/>
            </a:pPr>
            <a:r>
              <a:rPr lang="en-AU" sz="1400" dirty="0">
                <a:effectLst/>
                <a:latin typeface="Arial" panose="020B0604020202020204" pitchFamily="34" charset="0"/>
                <a:ea typeface="Calibri" panose="020F0502020204030204" pitchFamily="34" charset="0"/>
                <a:cs typeface="Arial" panose="020B0604020202020204" pitchFamily="34" charset="0"/>
              </a:rPr>
              <a:t>Participate in training or education related to the health service’s casemix </a:t>
            </a:r>
          </a:p>
          <a:p>
            <a:pPr>
              <a:lnSpc>
                <a:spcPct val="107000"/>
              </a:lnSpc>
              <a:spcAft>
                <a:spcPts val="800"/>
              </a:spcAft>
            </a:pPr>
            <a:r>
              <a:rPr lang="en-AU" sz="1400" b="1" dirty="0">
                <a:effectLst/>
                <a:latin typeface="Arial" panose="020B0604020202020204" pitchFamily="34" charset="0"/>
                <a:ea typeface="Calibri" panose="020F0502020204030204" pitchFamily="34" charset="0"/>
                <a:cs typeface="Arial" panose="020B0604020202020204" pitchFamily="34" charset="0"/>
              </a:rPr>
              <a:t>Clinical Coding Data Quality (Pillar D)</a:t>
            </a:r>
            <a:endParaRPr lang="en-AU" sz="14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spcAft>
                <a:spcPts val="800"/>
              </a:spcAft>
              <a:buFont typeface="Symbol" panose="05050102010706020507" pitchFamily="18" charset="2"/>
              <a:buChar char=""/>
            </a:pPr>
            <a:r>
              <a:rPr lang="en-AU" sz="1400" dirty="0">
                <a:effectLst/>
                <a:latin typeface="Arial" panose="020B0604020202020204" pitchFamily="34" charset="0"/>
                <a:ea typeface="Calibri" panose="020F0502020204030204" pitchFamily="34" charset="0"/>
                <a:cs typeface="Arial" panose="020B0604020202020204" pitchFamily="34" charset="0"/>
              </a:rPr>
              <a:t>Participate in quality improvement activities that facilitate the quality of clinical coded data, while ensuring that changes to clinical coded data are in line with relevant conventions, standards and rules</a:t>
            </a:r>
          </a:p>
          <a:p>
            <a:pPr marL="342900" lvl="0" indent="-342900">
              <a:spcAft>
                <a:spcPts val="800"/>
              </a:spcAft>
              <a:buFont typeface="Symbol" panose="05050102010706020507" pitchFamily="18" charset="2"/>
              <a:buChar char=""/>
            </a:pPr>
            <a:r>
              <a:rPr lang="en-AU" sz="1400" dirty="0">
                <a:effectLst/>
                <a:latin typeface="Arial" panose="020B0604020202020204" pitchFamily="34" charset="0"/>
                <a:ea typeface="Calibri" panose="020F0502020204030204" pitchFamily="34" charset="0"/>
                <a:cs typeface="Arial" panose="020B0604020202020204" pitchFamily="34" charset="0"/>
              </a:rPr>
              <a:t>Identify and use appropriate avenues to provide feedback on systems related to the clinical coding process to improve quality</a:t>
            </a:r>
          </a:p>
          <a:p>
            <a:pPr marL="342900" lvl="0" indent="-342900">
              <a:spcAft>
                <a:spcPts val="800"/>
              </a:spcAft>
              <a:buFont typeface="Symbol" panose="05050102010706020507" pitchFamily="18" charset="2"/>
              <a:buChar char=""/>
            </a:pPr>
            <a:r>
              <a:rPr lang="en-AU" sz="1400" dirty="0">
                <a:effectLst/>
                <a:latin typeface="Arial" panose="020B0604020202020204" pitchFamily="34" charset="0"/>
                <a:ea typeface="Calibri" panose="020F0502020204030204" pitchFamily="34" charset="0"/>
              </a:rPr>
              <a:t>Engage in surveys, pilots and consultations related to the development of existing and new reporting requirements or classification systems</a:t>
            </a:r>
            <a:endParaRPr lang="en-AU" sz="1400" dirty="0">
              <a:effectLst/>
              <a:latin typeface="Arial" panose="020B0604020202020204" pitchFamily="34" charset="0"/>
              <a:ea typeface="Calibri" panose="020F0502020204030204" pitchFamily="34" charset="0"/>
              <a:cs typeface="Arial" panose="020B0604020202020204" pitchFamily="34" charset="0"/>
            </a:endParaRPr>
          </a:p>
        </p:txBody>
      </p:sp>
      <p:sp>
        <p:nvSpPr>
          <p:cNvPr id="19" name="TextBox 18">
            <a:extLst>
              <a:ext uri="{FF2B5EF4-FFF2-40B4-BE49-F238E27FC236}">
                <a16:creationId xmlns:a16="http://schemas.microsoft.com/office/drawing/2014/main" id="{A4E3418B-113B-0672-3B48-0EB331DA8E2B}"/>
              </a:ext>
            </a:extLst>
          </p:cNvPr>
          <p:cNvSpPr txBox="1"/>
          <p:nvPr/>
        </p:nvSpPr>
        <p:spPr>
          <a:xfrm>
            <a:off x="2823547" y="1879629"/>
            <a:ext cx="4173717" cy="4297971"/>
          </a:xfrm>
          <a:prstGeom prst="rect">
            <a:avLst/>
          </a:prstGeom>
          <a:noFill/>
        </p:spPr>
        <p:txBody>
          <a:bodyPr wrap="square">
            <a:spAutoFit/>
          </a:bodyPr>
          <a:lstStyle/>
          <a:p>
            <a:pPr>
              <a:lnSpc>
                <a:spcPct val="107000"/>
              </a:lnSpc>
              <a:spcAft>
                <a:spcPts val="800"/>
              </a:spcAft>
            </a:pPr>
            <a:r>
              <a:rPr lang="en-AU" sz="1400" b="1" dirty="0">
                <a:effectLst/>
                <a:latin typeface="Arial" panose="020B0604020202020204" pitchFamily="34" charset="0"/>
                <a:ea typeface="Calibri" panose="020F0502020204030204" pitchFamily="34" charset="0"/>
                <a:cs typeface="Arial" panose="020B0604020202020204" pitchFamily="34" charset="0"/>
              </a:rPr>
              <a:t>Compliance with Requirements (Pillar A)</a:t>
            </a:r>
            <a:endParaRPr lang="en-AU" sz="14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spcAft>
                <a:spcPts val="800"/>
              </a:spcAft>
              <a:buFont typeface="Symbol" panose="05050102010706020507" pitchFamily="18" charset="2"/>
              <a:buChar char=""/>
            </a:pPr>
            <a:r>
              <a:rPr lang="en-AU" sz="1400" dirty="0">
                <a:effectLst/>
                <a:latin typeface="Arial" panose="020B0604020202020204" pitchFamily="34" charset="0"/>
                <a:ea typeface="Calibri" panose="020F0502020204030204" pitchFamily="34" charset="0"/>
                <a:cs typeface="Arial" panose="020B0604020202020204" pitchFamily="34" charset="0"/>
              </a:rPr>
              <a:t>Be familiar with what personal and sensitive information is and ensuring your access to this information aligns with the health service’s policy</a:t>
            </a:r>
          </a:p>
          <a:p>
            <a:pPr marL="342900" lvl="0" indent="-342900">
              <a:spcAft>
                <a:spcPts val="800"/>
              </a:spcAft>
              <a:buFont typeface="Symbol" panose="05050102010706020507" pitchFamily="18" charset="2"/>
              <a:buChar char=""/>
            </a:pPr>
            <a:r>
              <a:rPr lang="en-AU" sz="1400" dirty="0">
                <a:effectLst/>
                <a:latin typeface="Arial" panose="020B0604020202020204" pitchFamily="34" charset="0"/>
                <a:ea typeface="Calibri" panose="020F0502020204030204" pitchFamily="34" charset="0"/>
                <a:cs typeface="Arial" panose="020B0604020202020204" pitchFamily="34" charset="0"/>
              </a:rPr>
              <a:t>Participate in training or education related to updates of the classification system or reporting requirements</a:t>
            </a:r>
          </a:p>
          <a:p>
            <a:pPr>
              <a:lnSpc>
                <a:spcPct val="107000"/>
              </a:lnSpc>
              <a:spcAft>
                <a:spcPts val="800"/>
              </a:spcAft>
            </a:pPr>
            <a:r>
              <a:rPr lang="en-AU" sz="1400" b="1" dirty="0">
                <a:effectLst/>
                <a:latin typeface="Arial" panose="020B0604020202020204" pitchFamily="34" charset="0"/>
                <a:ea typeface="Calibri" panose="020F0502020204030204" pitchFamily="34" charset="0"/>
                <a:cs typeface="Arial" panose="020B0604020202020204" pitchFamily="34" charset="0"/>
              </a:rPr>
              <a:t>Clinical Coding Practice (Pillar B)</a:t>
            </a:r>
            <a:endParaRPr lang="en-AU" sz="14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spcAft>
                <a:spcPts val="800"/>
              </a:spcAft>
              <a:buFont typeface="Symbol" panose="05050102010706020507" pitchFamily="18" charset="2"/>
              <a:buChar char=""/>
            </a:pPr>
            <a:r>
              <a:rPr lang="en-AU" sz="1400" dirty="0">
                <a:effectLst/>
                <a:latin typeface="Arial" panose="020B0604020202020204" pitchFamily="34" charset="0"/>
                <a:ea typeface="Calibri" panose="020F0502020204030204" pitchFamily="34" charset="0"/>
                <a:cs typeface="Arial" panose="020B0604020202020204" pitchFamily="34" charset="0"/>
              </a:rPr>
              <a:t>Maintain a current knowledge of classification conventions, standards and rules related to the health service’s casemix</a:t>
            </a:r>
          </a:p>
          <a:p>
            <a:pPr marL="342900" lvl="0" indent="-342900">
              <a:spcAft>
                <a:spcPts val="800"/>
              </a:spcAft>
              <a:buFont typeface="Symbol" panose="05050102010706020507" pitchFamily="18" charset="2"/>
              <a:buChar char=""/>
            </a:pPr>
            <a:r>
              <a:rPr lang="en-AU" sz="1400" dirty="0">
                <a:effectLst/>
                <a:latin typeface="Arial" panose="020B0604020202020204" pitchFamily="34" charset="0"/>
                <a:ea typeface="Calibri" panose="020F0502020204030204" pitchFamily="34" charset="0"/>
                <a:cs typeface="Arial" panose="020B0604020202020204" pitchFamily="34" charset="0"/>
              </a:rPr>
              <a:t>Identify episodes of care with incomplete clinical documentation and follow the established process, aligned to the Australian Coding Standards, to generate clinical documentation queries</a:t>
            </a:r>
          </a:p>
        </p:txBody>
      </p:sp>
      <p:grpSp>
        <p:nvGrpSpPr>
          <p:cNvPr id="2" name="Group 1">
            <a:extLst>
              <a:ext uri="{FF2B5EF4-FFF2-40B4-BE49-F238E27FC236}">
                <a16:creationId xmlns:a16="http://schemas.microsoft.com/office/drawing/2014/main" id="{5C3B5DB7-133B-1A13-06C4-C68BF64A1653}"/>
              </a:ext>
            </a:extLst>
          </p:cNvPr>
          <p:cNvGrpSpPr/>
          <p:nvPr/>
        </p:nvGrpSpPr>
        <p:grpSpPr>
          <a:xfrm>
            <a:off x="413203" y="2225225"/>
            <a:ext cx="2098800" cy="2098800"/>
            <a:chOff x="112391" y="229484"/>
            <a:chExt cx="6237524" cy="6237524"/>
          </a:xfrm>
        </p:grpSpPr>
        <p:sp>
          <p:nvSpPr>
            <p:cNvPr id="15" name="Oval 14">
              <a:extLst>
                <a:ext uri="{FF2B5EF4-FFF2-40B4-BE49-F238E27FC236}">
                  <a16:creationId xmlns:a16="http://schemas.microsoft.com/office/drawing/2014/main" id="{6057ACEB-B821-4866-72E2-CABFEB6F2985}"/>
                </a:ext>
              </a:extLst>
            </p:cNvPr>
            <p:cNvSpPr/>
            <p:nvPr/>
          </p:nvSpPr>
          <p:spPr>
            <a:xfrm>
              <a:off x="112391" y="229484"/>
              <a:ext cx="6237524" cy="6237524"/>
            </a:xfrm>
            <a:prstGeom prst="ellipse">
              <a:avLst/>
            </a:prstGeom>
            <a:solidFill>
              <a:schemeClr val="bg1">
                <a:lumMod val="85000"/>
              </a:schemeClr>
            </a:solidFill>
            <a:ln w="76200"/>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AU"/>
            </a:p>
          </p:txBody>
        </p:sp>
        <p:sp>
          <p:nvSpPr>
            <p:cNvPr id="17" name="Oval 16">
              <a:extLst>
                <a:ext uri="{FF2B5EF4-FFF2-40B4-BE49-F238E27FC236}">
                  <a16:creationId xmlns:a16="http://schemas.microsoft.com/office/drawing/2014/main" id="{99914D7F-464A-C028-D88C-E75A0569FDF8}"/>
                </a:ext>
              </a:extLst>
            </p:cNvPr>
            <p:cNvSpPr/>
            <p:nvPr/>
          </p:nvSpPr>
          <p:spPr>
            <a:xfrm>
              <a:off x="482447" y="605469"/>
              <a:ext cx="5485554" cy="5485554"/>
            </a:xfrm>
            <a:prstGeom prst="ellipse">
              <a:avLst/>
            </a:prstGeom>
            <a:solidFill>
              <a:schemeClr val="bg1">
                <a:lumMod val="85000"/>
              </a:schemeClr>
            </a:solidFill>
            <a:ln w="76200"/>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AU"/>
            </a:p>
          </p:txBody>
        </p:sp>
        <p:sp>
          <p:nvSpPr>
            <p:cNvPr id="20" name="Oval 19">
              <a:extLst>
                <a:ext uri="{FF2B5EF4-FFF2-40B4-BE49-F238E27FC236}">
                  <a16:creationId xmlns:a16="http://schemas.microsoft.com/office/drawing/2014/main" id="{E2B64353-3981-2EFF-5868-75E4F49DB90A}"/>
                </a:ext>
              </a:extLst>
            </p:cNvPr>
            <p:cNvSpPr/>
            <p:nvPr/>
          </p:nvSpPr>
          <p:spPr>
            <a:xfrm>
              <a:off x="1072751" y="1214823"/>
              <a:ext cx="4266846" cy="4266846"/>
            </a:xfrm>
            <a:prstGeom prst="ellipse">
              <a:avLst/>
            </a:prstGeom>
            <a:solidFill>
              <a:schemeClr val="accent1">
                <a:lumMod val="75000"/>
              </a:schemeClr>
            </a:solidFill>
            <a:ln w="76200"/>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AU"/>
            </a:p>
          </p:txBody>
        </p:sp>
        <p:sp>
          <p:nvSpPr>
            <p:cNvPr id="22" name="Oval 21">
              <a:extLst>
                <a:ext uri="{FF2B5EF4-FFF2-40B4-BE49-F238E27FC236}">
                  <a16:creationId xmlns:a16="http://schemas.microsoft.com/office/drawing/2014/main" id="{34BBC6E8-114E-E55E-E16D-62783D583D48}"/>
                </a:ext>
              </a:extLst>
            </p:cNvPr>
            <p:cNvSpPr/>
            <p:nvPr/>
          </p:nvSpPr>
          <p:spPr>
            <a:xfrm>
              <a:off x="1820657" y="1962729"/>
              <a:ext cx="2771035" cy="2771035"/>
            </a:xfrm>
            <a:prstGeom prst="ellipse">
              <a:avLst/>
            </a:prstGeom>
            <a:solidFill>
              <a:schemeClr val="bg1">
                <a:lumMod val="85000"/>
              </a:schemeClr>
            </a:solidFill>
            <a:ln w="76200"/>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AU"/>
            </a:p>
          </p:txBody>
        </p:sp>
        <p:sp>
          <p:nvSpPr>
            <p:cNvPr id="23" name="Oval 22">
              <a:extLst>
                <a:ext uri="{FF2B5EF4-FFF2-40B4-BE49-F238E27FC236}">
                  <a16:creationId xmlns:a16="http://schemas.microsoft.com/office/drawing/2014/main" id="{F4060529-CA2A-1E3B-06AA-628A1592E05E}"/>
                </a:ext>
              </a:extLst>
            </p:cNvPr>
            <p:cNvSpPr/>
            <p:nvPr/>
          </p:nvSpPr>
          <p:spPr>
            <a:xfrm>
              <a:off x="2375030" y="2517102"/>
              <a:ext cx="1662288" cy="1662288"/>
            </a:xfrm>
            <a:prstGeom prst="ellipse">
              <a:avLst/>
            </a:prstGeom>
            <a:solidFill>
              <a:schemeClr val="bg1"/>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pPr algn="ctr"/>
              <a:r>
                <a:rPr lang="en-AU" sz="2400" b="1" dirty="0">
                  <a:solidFill>
                    <a:schemeClr val="tx1"/>
                  </a:solidFill>
                </a:rPr>
                <a:t>2</a:t>
              </a:r>
            </a:p>
          </p:txBody>
        </p:sp>
      </p:grpSp>
      <p:sp>
        <p:nvSpPr>
          <p:cNvPr id="24" name="Rectangle 6">
            <a:extLst>
              <a:ext uri="{FF2B5EF4-FFF2-40B4-BE49-F238E27FC236}">
                <a16:creationId xmlns:a16="http://schemas.microsoft.com/office/drawing/2014/main" id="{7C00A3CF-7DC3-F5DF-E986-C3CFF66BC53B}"/>
              </a:ext>
            </a:extLst>
          </p:cNvPr>
          <p:cNvSpPr>
            <a:spLocks noChangeArrowheads="1"/>
          </p:cNvSpPr>
          <p:nvPr/>
        </p:nvSpPr>
        <p:spPr bwMode="auto">
          <a:xfrm>
            <a:off x="2823548" y="398258"/>
            <a:ext cx="853044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AU" altLang="en-US" sz="1800" b="1" i="0" u="none" strike="noStrike" cap="none" normalizeH="0" baseline="0" dirty="0" bmk="_Ref176293623">
                <a:ln>
                  <a:noFill/>
                </a:ln>
                <a:solidFill>
                  <a:schemeClr val="tx1"/>
                </a:solidFill>
                <a:effectLst/>
                <a:latin typeface="Arial" panose="020B0604020202020204" pitchFamily="34" charset="0"/>
                <a:cs typeface="Arial" panose="020B0604020202020204" pitchFamily="34" charset="0"/>
              </a:rPr>
              <a:t>Practice Points for Clinical Coding</a:t>
            </a:r>
            <a:br>
              <a:rPr kumimoji="0" lang="en-AU" altLang="en-US" sz="1800" b="1" i="0" u="none" strike="noStrike" cap="none" normalizeH="0" baseline="0" dirty="0" bmk="_Ref176293623">
                <a:ln>
                  <a:noFill/>
                </a:ln>
                <a:solidFill>
                  <a:schemeClr val="tx1"/>
                </a:solidFill>
                <a:effectLst/>
                <a:latin typeface="Arial" panose="020B0604020202020204" pitchFamily="34" charset="0"/>
                <a:cs typeface="Arial" panose="020B0604020202020204" pitchFamily="34" charset="0"/>
              </a:rPr>
            </a:br>
            <a:r>
              <a:rPr lang="en-AU" sz="1800" dirty="0">
                <a:effectLst/>
                <a:latin typeface="Arial" panose="020B0604020202020204" pitchFamily="34" charset="0"/>
                <a:ea typeface="Calibri" panose="020F0502020204030204" pitchFamily="34" charset="0"/>
              </a:rPr>
              <a:t>Translating the clinical truth through clinical coding.</a:t>
            </a:r>
            <a:endParaRPr kumimoji="0" lang="en-AU"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591030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F73821-DFE1-C0C3-CB6B-F6FC0FE65AF1}"/>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0DADB979-8BFC-A0B3-0F71-8C76020114DB}"/>
              </a:ext>
            </a:extLst>
          </p:cNvPr>
          <p:cNvSpPr txBox="1"/>
          <p:nvPr/>
        </p:nvSpPr>
        <p:spPr>
          <a:xfrm>
            <a:off x="416039" y="343383"/>
            <a:ext cx="9623110" cy="707886"/>
          </a:xfrm>
          <a:prstGeom prst="rect">
            <a:avLst/>
          </a:prstGeom>
          <a:noFill/>
        </p:spPr>
        <p:txBody>
          <a:bodyPr wrap="square" rtlCol="0">
            <a:spAutoFit/>
          </a:bodyPr>
          <a:lstStyle/>
          <a:p>
            <a:r>
              <a:rPr lang="en-US" sz="4000" dirty="0">
                <a:latin typeface="Roboto Medium" panose="02000000000000000000" pitchFamily="2" charset="0"/>
                <a:ea typeface="Roboto Medium" panose="02000000000000000000" pitchFamily="2" charset="0"/>
                <a:cs typeface="Roboto Medium" panose="02000000000000000000" pitchFamily="2" charset="0"/>
              </a:rPr>
              <a:t>STAGE 3</a:t>
            </a:r>
            <a:endParaRPr lang="en-ID" sz="4000" dirty="0">
              <a:latin typeface="Roboto Medium" panose="02000000000000000000" pitchFamily="2" charset="0"/>
              <a:ea typeface="Roboto Medium" panose="02000000000000000000" pitchFamily="2" charset="0"/>
              <a:cs typeface="Roboto Medium" panose="02000000000000000000" pitchFamily="2" charset="0"/>
            </a:endParaRPr>
          </a:p>
        </p:txBody>
      </p:sp>
      <p:grpSp>
        <p:nvGrpSpPr>
          <p:cNvPr id="10" name="Group 9">
            <a:extLst>
              <a:ext uri="{FF2B5EF4-FFF2-40B4-BE49-F238E27FC236}">
                <a16:creationId xmlns:a16="http://schemas.microsoft.com/office/drawing/2014/main" id="{65681D47-7B92-B6F4-A544-91398937F431}"/>
              </a:ext>
            </a:extLst>
          </p:cNvPr>
          <p:cNvGrpSpPr/>
          <p:nvPr/>
        </p:nvGrpSpPr>
        <p:grpSpPr>
          <a:xfrm>
            <a:off x="3" y="5507721"/>
            <a:ext cx="1465978" cy="1301997"/>
            <a:chOff x="3" y="5507721"/>
            <a:chExt cx="1465978" cy="1301997"/>
          </a:xfrm>
          <a:effectLst>
            <a:outerShdw blurRad="163079" dist="50800" dir="5400000" sx="98000" sy="98000" algn="ctr" rotWithShape="0">
              <a:srgbClr val="000000">
                <a:alpha val="19307"/>
              </a:srgbClr>
            </a:outerShdw>
          </a:effectLst>
        </p:grpSpPr>
        <p:grpSp>
          <p:nvGrpSpPr>
            <p:cNvPr id="11" name="Group 10">
              <a:extLst>
                <a:ext uri="{FF2B5EF4-FFF2-40B4-BE49-F238E27FC236}">
                  <a16:creationId xmlns:a16="http://schemas.microsoft.com/office/drawing/2014/main" id="{1A21419C-228C-4DB5-8C15-7F535926CF94}"/>
                </a:ext>
              </a:extLst>
            </p:cNvPr>
            <p:cNvGrpSpPr/>
            <p:nvPr/>
          </p:nvGrpSpPr>
          <p:grpSpPr>
            <a:xfrm rot="16200000">
              <a:off x="81993" y="5425731"/>
              <a:ext cx="1301997" cy="1465978"/>
              <a:chOff x="1467813" y="511800"/>
              <a:chExt cx="1301997" cy="1465978"/>
            </a:xfrm>
          </p:grpSpPr>
          <p:sp>
            <p:nvSpPr>
              <p:cNvPr id="13" name="Rectangle 12">
                <a:extLst>
                  <a:ext uri="{FF2B5EF4-FFF2-40B4-BE49-F238E27FC236}">
                    <a16:creationId xmlns:a16="http://schemas.microsoft.com/office/drawing/2014/main" id="{70218042-E49E-79CC-CAD6-344DAF79E6CD}"/>
                  </a:ext>
                </a:extLst>
              </p:cNvPr>
              <p:cNvSpPr/>
              <p:nvPr/>
            </p:nvSpPr>
            <p:spPr>
              <a:xfrm>
                <a:off x="1467814" y="511800"/>
                <a:ext cx="1300438" cy="826401"/>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Oval 13">
                <a:extLst>
                  <a:ext uri="{FF2B5EF4-FFF2-40B4-BE49-F238E27FC236}">
                    <a16:creationId xmlns:a16="http://schemas.microsoft.com/office/drawing/2014/main" id="{8C63EEF2-49E6-210D-4973-A8A3E5308D98}"/>
                  </a:ext>
                </a:extLst>
              </p:cNvPr>
              <p:cNvSpPr/>
              <p:nvPr/>
            </p:nvSpPr>
            <p:spPr>
              <a:xfrm>
                <a:off x="1467813" y="675781"/>
                <a:ext cx="1301997" cy="1301997"/>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2" name="Picture 11" descr="A logo with a blue circle and a red and orange logo&#10;&#10;Description automatically generated">
              <a:extLst>
                <a:ext uri="{FF2B5EF4-FFF2-40B4-BE49-F238E27FC236}">
                  <a16:creationId xmlns:a16="http://schemas.microsoft.com/office/drawing/2014/main" id="{2464304D-CF13-33C4-FFC3-991366B730F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0012" y="5650750"/>
              <a:ext cx="866222" cy="1015940"/>
            </a:xfrm>
            <a:prstGeom prst="rect">
              <a:avLst/>
            </a:prstGeom>
          </p:spPr>
        </p:pic>
      </p:grpSp>
      <p:sp>
        <p:nvSpPr>
          <p:cNvPr id="15" name="Rectangle: Rounded Corners 14">
            <a:extLst>
              <a:ext uri="{FF2B5EF4-FFF2-40B4-BE49-F238E27FC236}">
                <a16:creationId xmlns:a16="http://schemas.microsoft.com/office/drawing/2014/main" id="{497F9BDB-2305-AC78-18E8-C81B470FB3BA}"/>
              </a:ext>
            </a:extLst>
          </p:cNvPr>
          <p:cNvSpPr/>
          <p:nvPr/>
        </p:nvSpPr>
        <p:spPr>
          <a:xfrm>
            <a:off x="2823548" y="1947366"/>
            <a:ext cx="8665631" cy="2749518"/>
          </a:xfrm>
          <a:prstGeom prst="roundRect">
            <a:avLst>
              <a:gd name="adj" fmla="val 8772"/>
            </a:avLst>
          </a:prstGeom>
          <a:solidFill>
            <a:schemeClr val="bg1">
              <a:lumMod val="95000"/>
            </a:schemeClr>
          </a:solidFill>
          <a:ln w="28575"/>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nSpc>
                <a:spcPct val="107000"/>
              </a:lnSpc>
              <a:spcAft>
                <a:spcPts val="800"/>
              </a:spcAft>
            </a:pPr>
            <a:r>
              <a:rPr lang="en-AU" sz="1400" b="1" dirty="0">
                <a:solidFill>
                  <a:srgbClr val="0B3041"/>
                </a:solidFill>
                <a:effectLst/>
                <a:latin typeface="Arial" panose="020B0604020202020204" pitchFamily="34" charset="0"/>
                <a:ea typeface="Calibri" panose="020F0502020204030204" pitchFamily="34" charset="0"/>
                <a:cs typeface="Arial" panose="020B0604020202020204" pitchFamily="34" charset="0"/>
              </a:rPr>
              <a:t>Clinical coding auditing and education priority practice points:</a:t>
            </a:r>
            <a:endParaRPr lang="en-AU" sz="14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spcAft>
                <a:spcPts val="800"/>
              </a:spcAft>
              <a:buClr>
                <a:srgbClr val="0B3041"/>
              </a:buClr>
              <a:buFont typeface="Symbol" panose="05050102010706020507" pitchFamily="18" charset="2"/>
              <a:buChar char=""/>
            </a:pPr>
            <a:r>
              <a:rPr lang="en-AU" sz="1400" dirty="0">
                <a:solidFill>
                  <a:srgbClr val="0B3041"/>
                </a:solidFill>
                <a:effectLst/>
                <a:latin typeface="Arial" panose="020B0604020202020204" pitchFamily="34" charset="0"/>
                <a:ea typeface="Calibri" panose="020F0502020204030204" pitchFamily="34" charset="0"/>
                <a:cs typeface="Arial" panose="020B0604020202020204" pitchFamily="34" charset="0"/>
              </a:rPr>
              <a:t>Use quality assurance activities or monitoring of data quality to determine </a:t>
            </a:r>
            <a:r>
              <a:rPr lang="en-AU" sz="1400" b="1" dirty="0">
                <a:solidFill>
                  <a:srgbClr val="0B3041"/>
                </a:solidFill>
                <a:effectLst/>
                <a:latin typeface="Arial" panose="020B0604020202020204" pitchFamily="34" charset="0"/>
                <a:ea typeface="Calibri" panose="020F0502020204030204" pitchFamily="34" charset="0"/>
                <a:cs typeface="Arial" panose="020B0604020202020204" pitchFamily="34" charset="0"/>
              </a:rPr>
              <a:t>education and auditing priorities</a:t>
            </a:r>
            <a:r>
              <a:rPr lang="en-AU" sz="1400" dirty="0">
                <a:solidFill>
                  <a:srgbClr val="0B3041"/>
                </a:solidFill>
                <a:effectLst/>
                <a:latin typeface="Arial" panose="020B0604020202020204" pitchFamily="34" charset="0"/>
                <a:ea typeface="Calibri" panose="020F0502020204030204" pitchFamily="34" charset="0"/>
                <a:cs typeface="Arial" panose="020B0604020202020204" pitchFamily="34" charset="0"/>
              </a:rPr>
              <a:t> </a:t>
            </a:r>
            <a:endParaRPr lang="en-AU" sz="14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spcAft>
                <a:spcPts val="800"/>
              </a:spcAft>
              <a:buClr>
                <a:srgbClr val="0B3041"/>
              </a:buClr>
              <a:buFont typeface="Symbol" panose="05050102010706020507" pitchFamily="18" charset="2"/>
              <a:buChar char=""/>
            </a:pPr>
            <a:r>
              <a:rPr lang="en-AU" sz="1400" dirty="0">
                <a:solidFill>
                  <a:srgbClr val="0B3041"/>
                </a:solidFill>
                <a:effectLst/>
                <a:latin typeface="Arial" panose="020B0604020202020204" pitchFamily="34" charset="0"/>
                <a:ea typeface="Calibri" panose="020F0502020204030204" pitchFamily="34" charset="0"/>
                <a:cs typeface="Arial" panose="020B0604020202020204" pitchFamily="34" charset="0"/>
              </a:rPr>
              <a:t>Audit and educate on the </a:t>
            </a:r>
            <a:r>
              <a:rPr lang="en-AU" sz="1400" b="1" dirty="0">
                <a:solidFill>
                  <a:srgbClr val="0B3041"/>
                </a:solidFill>
                <a:effectLst/>
                <a:latin typeface="Arial" panose="020B0604020202020204" pitchFamily="34" charset="0"/>
                <a:ea typeface="Calibri" panose="020F0502020204030204" pitchFamily="34" charset="0"/>
                <a:cs typeface="Arial" panose="020B0604020202020204" pitchFamily="34" charset="0"/>
              </a:rPr>
              <a:t>data generated or enhanced by the clinical coding process</a:t>
            </a:r>
            <a:r>
              <a:rPr lang="en-AU" sz="1400" dirty="0">
                <a:solidFill>
                  <a:srgbClr val="0B3041"/>
                </a:solidFill>
                <a:effectLst/>
                <a:latin typeface="Arial" panose="020B0604020202020204" pitchFamily="34" charset="0"/>
                <a:ea typeface="Calibri" panose="020F0502020204030204" pitchFamily="34" charset="0"/>
                <a:cs typeface="Arial" panose="020B0604020202020204" pitchFamily="34" charset="0"/>
              </a:rPr>
              <a:t> using clinical knowledge and medical science to support a foundation of understanding</a:t>
            </a:r>
            <a:endParaRPr lang="en-AU" sz="14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spcAft>
                <a:spcPts val="800"/>
              </a:spcAft>
              <a:buClr>
                <a:srgbClr val="0B3041"/>
              </a:buClr>
              <a:buFont typeface="Symbol" panose="05050102010706020507" pitchFamily="18" charset="2"/>
              <a:buChar char=""/>
            </a:pPr>
            <a:r>
              <a:rPr lang="en-AU" sz="1400" dirty="0">
                <a:solidFill>
                  <a:srgbClr val="0B3041"/>
                </a:solidFill>
                <a:effectLst/>
                <a:latin typeface="Arial" panose="020B0604020202020204" pitchFamily="34" charset="0"/>
                <a:ea typeface="Calibri" panose="020F0502020204030204" pitchFamily="34" charset="0"/>
                <a:cs typeface="Arial" panose="020B0604020202020204" pitchFamily="34" charset="0"/>
              </a:rPr>
              <a:t>Ensure education supports an understanding of the health service’s casemix and systems with a focus on the </a:t>
            </a:r>
            <a:r>
              <a:rPr lang="en-AU" sz="1400" b="1" dirty="0">
                <a:solidFill>
                  <a:srgbClr val="0B3041"/>
                </a:solidFill>
                <a:effectLst/>
                <a:latin typeface="Arial" panose="020B0604020202020204" pitchFamily="34" charset="0"/>
                <a:ea typeface="Calibri" panose="020F0502020204030204" pitchFamily="34" charset="0"/>
                <a:cs typeface="Arial" panose="020B0604020202020204" pitchFamily="34" charset="0"/>
              </a:rPr>
              <a:t>conventions, standards and rules of the classification</a:t>
            </a:r>
            <a:r>
              <a:rPr lang="en-AU" sz="1400" dirty="0">
                <a:solidFill>
                  <a:srgbClr val="0B3041"/>
                </a:solidFill>
                <a:effectLst/>
                <a:latin typeface="Arial" panose="020B0604020202020204" pitchFamily="34" charset="0"/>
                <a:ea typeface="Calibri" panose="020F0502020204030204" pitchFamily="34" charset="0"/>
                <a:cs typeface="Arial" panose="020B0604020202020204" pitchFamily="34" charset="0"/>
              </a:rPr>
              <a:t>, incorporating relevant content from updates to conventions, standards and rules</a:t>
            </a:r>
            <a:endParaRPr lang="en-AU" sz="1400" dirty="0">
              <a:effectLst/>
              <a:latin typeface="Arial" panose="020B0604020202020204" pitchFamily="34" charset="0"/>
              <a:ea typeface="Calibri" panose="020F0502020204030204" pitchFamily="34" charset="0"/>
              <a:cs typeface="Arial" panose="020B0604020202020204" pitchFamily="34" charset="0"/>
            </a:endParaRPr>
          </a:p>
        </p:txBody>
      </p:sp>
      <p:sp>
        <p:nvSpPr>
          <p:cNvPr id="21" name="Rectangle 6">
            <a:extLst>
              <a:ext uri="{FF2B5EF4-FFF2-40B4-BE49-F238E27FC236}">
                <a16:creationId xmlns:a16="http://schemas.microsoft.com/office/drawing/2014/main" id="{1D5ECAAA-F2F6-A61A-5E4E-9C141AC7D816}"/>
              </a:ext>
            </a:extLst>
          </p:cNvPr>
          <p:cNvSpPr>
            <a:spLocks noChangeArrowheads="1"/>
          </p:cNvSpPr>
          <p:nvPr/>
        </p:nvSpPr>
        <p:spPr bwMode="auto">
          <a:xfrm>
            <a:off x="2823548" y="398258"/>
            <a:ext cx="853044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AU" altLang="en-US" sz="1800" b="1" i="0" u="none" strike="noStrike" cap="none" normalizeH="0" baseline="0" dirty="0" bmk="_Ref176293623">
                <a:ln>
                  <a:noFill/>
                </a:ln>
                <a:solidFill>
                  <a:schemeClr val="tx1"/>
                </a:solidFill>
                <a:effectLst/>
                <a:latin typeface="Arial" panose="020B0604020202020204" pitchFamily="34" charset="0"/>
                <a:cs typeface="Arial" panose="020B0604020202020204" pitchFamily="34" charset="0"/>
              </a:rPr>
              <a:t>Practice Points for Clinical coding auditing and education</a:t>
            </a:r>
            <a:br>
              <a:rPr kumimoji="0" lang="en-AU" altLang="en-US" sz="1800" b="1" i="0" u="none" strike="noStrike" cap="none" normalizeH="0" baseline="0" dirty="0" bmk="_Ref176293623">
                <a:ln>
                  <a:noFill/>
                </a:ln>
                <a:solidFill>
                  <a:schemeClr val="tx1"/>
                </a:solidFill>
                <a:effectLst/>
                <a:latin typeface="Arial" panose="020B0604020202020204" pitchFamily="34" charset="0"/>
                <a:cs typeface="Arial" panose="020B0604020202020204" pitchFamily="34" charset="0"/>
              </a:rPr>
            </a:br>
            <a:r>
              <a:rPr lang="en-AU" sz="1800" dirty="0">
                <a:effectLst/>
                <a:latin typeface="Arial" panose="020B0604020202020204" pitchFamily="34" charset="0"/>
                <a:ea typeface="Calibri" panose="020F0502020204030204" pitchFamily="34" charset="0"/>
              </a:rPr>
              <a:t>Enhancing quality and skillsets through clinical coding auditing and education.</a:t>
            </a:r>
            <a:endParaRPr kumimoji="0" lang="en-AU" altLang="en-US" sz="1800" b="0" i="0" u="none" strike="noStrike" cap="none" normalizeH="0" baseline="0" dirty="0">
              <a:ln>
                <a:noFill/>
              </a:ln>
              <a:solidFill>
                <a:schemeClr val="tx1"/>
              </a:solidFill>
              <a:effectLst/>
              <a:latin typeface="Arial" panose="020B0604020202020204" pitchFamily="34" charset="0"/>
            </a:endParaRPr>
          </a:p>
        </p:txBody>
      </p:sp>
      <p:grpSp>
        <p:nvGrpSpPr>
          <p:cNvPr id="2" name="Group 1">
            <a:extLst>
              <a:ext uri="{FF2B5EF4-FFF2-40B4-BE49-F238E27FC236}">
                <a16:creationId xmlns:a16="http://schemas.microsoft.com/office/drawing/2014/main" id="{E84157AE-53A1-4D82-57F1-7D9239351360}"/>
              </a:ext>
            </a:extLst>
          </p:cNvPr>
          <p:cNvGrpSpPr/>
          <p:nvPr/>
        </p:nvGrpSpPr>
        <p:grpSpPr>
          <a:xfrm>
            <a:off x="403850" y="2217286"/>
            <a:ext cx="2098800" cy="2098800"/>
            <a:chOff x="112391" y="229484"/>
            <a:chExt cx="6237524" cy="6237524"/>
          </a:xfrm>
        </p:grpSpPr>
        <p:sp>
          <p:nvSpPr>
            <p:cNvPr id="16" name="Oval 15">
              <a:extLst>
                <a:ext uri="{FF2B5EF4-FFF2-40B4-BE49-F238E27FC236}">
                  <a16:creationId xmlns:a16="http://schemas.microsoft.com/office/drawing/2014/main" id="{D6869D6F-4BBD-B60A-DAE0-7D8BBA475C58}"/>
                </a:ext>
              </a:extLst>
            </p:cNvPr>
            <p:cNvSpPr/>
            <p:nvPr/>
          </p:nvSpPr>
          <p:spPr>
            <a:xfrm>
              <a:off x="112391" y="229484"/>
              <a:ext cx="6237524" cy="6237524"/>
            </a:xfrm>
            <a:prstGeom prst="ellipse">
              <a:avLst/>
            </a:prstGeom>
            <a:solidFill>
              <a:schemeClr val="bg1">
                <a:lumMod val="85000"/>
              </a:schemeClr>
            </a:solidFill>
            <a:ln w="76200"/>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AU" sz="2400"/>
            </a:p>
          </p:txBody>
        </p:sp>
        <p:sp>
          <p:nvSpPr>
            <p:cNvPr id="17" name="Oval 16">
              <a:extLst>
                <a:ext uri="{FF2B5EF4-FFF2-40B4-BE49-F238E27FC236}">
                  <a16:creationId xmlns:a16="http://schemas.microsoft.com/office/drawing/2014/main" id="{DAE9C617-84E4-718E-6A3E-2E22C12940E6}"/>
                </a:ext>
              </a:extLst>
            </p:cNvPr>
            <p:cNvSpPr/>
            <p:nvPr/>
          </p:nvSpPr>
          <p:spPr>
            <a:xfrm>
              <a:off x="482447" y="605469"/>
              <a:ext cx="5485554" cy="5485554"/>
            </a:xfrm>
            <a:prstGeom prst="ellipse">
              <a:avLst/>
            </a:prstGeom>
            <a:solidFill>
              <a:schemeClr val="accent1">
                <a:lumMod val="60000"/>
                <a:lumOff val="40000"/>
              </a:schemeClr>
            </a:solidFill>
            <a:ln w="76200"/>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AU" sz="2400"/>
            </a:p>
          </p:txBody>
        </p:sp>
        <p:sp>
          <p:nvSpPr>
            <p:cNvPr id="18" name="Oval 17">
              <a:extLst>
                <a:ext uri="{FF2B5EF4-FFF2-40B4-BE49-F238E27FC236}">
                  <a16:creationId xmlns:a16="http://schemas.microsoft.com/office/drawing/2014/main" id="{2CDFAC6E-E764-3DF5-B4D4-349E96179B98}"/>
                </a:ext>
              </a:extLst>
            </p:cNvPr>
            <p:cNvSpPr/>
            <p:nvPr/>
          </p:nvSpPr>
          <p:spPr>
            <a:xfrm>
              <a:off x="1072751" y="1214823"/>
              <a:ext cx="4266846" cy="4266846"/>
            </a:xfrm>
            <a:prstGeom prst="ellipse">
              <a:avLst/>
            </a:prstGeom>
            <a:solidFill>
              <a:schemeClr val="bg1">
                <a:lumMod val="85000"/>
              </a:schemeClr>
            </a:solidFill>
            <a:ln w="76200"/>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AU" sz="2400"/>
            </a:p>
          </p:txBody>
        </p:sp>
        <p:sp>
          <p:nvSpPr>
            <p:cNvPr id="19" name="Oval 18">
              <a:extLst>
                <a:ext uri="{FF2B5EF4-FFF2-40B4-BE49-F238E27FC236}">
                  <a16:creationId xmlns:a16="http://schemas.microsoft.com/office/drawing/2014/main" id="{C687A2D9-0200-C97E-2139-1CDC5D5AF155}"/>
                </a:ext>
              </a:extLst>
            </p:cNvPr>
            <p:cNvSpPr/>
            <p:nvPr/>
          </p:nvSpPr>
          <p:spPr>
            <a:xfrm>
              <a:off x="1820657" y="1962729"/>
              <a:ext cx="2771035" cy="2771035"/>
            </a:xfrm>
            <a:prstGeom prst="ellipse">
              <a:avLst/>
            </a:prstGeom>
            <a:solidFill>
              <a:schemeClr val="bg1">
                <a:lumMod val="85000"/>
              </a:schemeClr>
            </a:solidFill>
            <a:ln w="76200"/>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AU" sz="2400"/>
            </a:p>
          </p:txBody>
        </p:sp>
        <p:sp>
          <p:nvSpPr>
            <p:cNvPr id="20" name="Oval 19">
              <a:extLst>
                <a:ext uri="{FF2B5EF4-FFF2-40B4-BE49-F238E27FC236}">
                  <a16:creationId xmlns:a16="http://schemas.microsoft.com/office/drawing/2014/main" id="{81CAC89C-2B17-CBF7-5887-4775B3C713EC}"/>
                </a:ext>
              </a:extLst>
            </p:cNvPr>
            <p:cNvSpPr/>
            <p:nvPr/>
          </p:nvSpPr>
          <p:spPr>
            <a:xfrm>
              <a:off x="2375030" y="2517102"/>
              <a:ext cx="1662288" cy="1662288"/>
            </a:xfrm>
            <a:prstGeom prst="ellipse">
              <a:avLst/>
            </a:prstGeom>
            <a:solidFill>
              <a:schemeClr val="bg1"/>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pPr algn="ctr"/>
              <a:r>
                <a:rPr lang="en-AU" sz="2400" b="1" dirty="0">
                  <a:solidFill>
                    <a:schemeClr val="tx1"/>
                  </a:solidFill>
                </a:rPr>
                <a:t>3</a:t>
              </a:r>
            </a:p>
          </p:txBody>
        </p:sp>
      </p:grpSp>
    </p:spTree>
    <p:extLst>
      <p:ext uri="{BB962C8B-B14F-4D97-AF65-F5344CB8AC3E}">
        <p14:creationId xmlns:p14="http://schemas.microsoft.com/office/powerpoint/2010/main" val="12052420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0B6886-BC05-3BE2-2436-217CBFD3B323}"/>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09DD2E03-48CE-3763-BC72-B567F919B13E}"/>
              </a:ext>
            </a:extLst>
          </p:cNvPr>
          <p:cNvSpPr txBox="1"/>
          <p:nvPr/>
        </p:nvSpPr>
        <p:spPr>
          <a:xfrm>
            <a:off x="416039" y="343383"/>
            <a:ext cx="9623110" cy="707886"/>
          </a:xfrm>
          <a:prstGeom prst="rect">
            <a:avLst/>
          </a:prstGeom>
          <a:noFill/>
        </p:spPr>
        <p:txBody>
          <a:bodyPr wrap="square" rtlCol="0">
            <a:spAutoFit/>
          </a:bodyPr>
          <a:lstStyle/>
          <a:p>
            <a:r>
              <a:rPr lang="en-US" sz="4000" dirty="0">
                <a:latin typeface="Roboto Medium" panose="02000000000000000000" pitchFamily="2" charset="0"/>
                <a:ea typeface="Roboto Medium" panose="02000000000000000000" pitchFamily="2" charset="0"/>
                <a:cs typeface="Roboto Medium" panose="02000000000000000000" pitchFamily="2" charset="0"/>
              </a:rPr>
              <a:t>STAGE 3</a:t>
            </a:r>
            <a:endParaRPr lang="en-ID" sz="4000" dirty="0">
              <a:latin typeface="Roboto Medium" panose="02000000000000000000" pitchFamily="2" charset="0"/>
              <a:ea typeface="Roboto Medium" panose="02000000000000000000" pitchFamily="2" charset="0"/>
              <a:cs typeface="Roboto Medium" panose="02000000000000000000" pitchFamily="2" charset="0"/>
            </a:endParaRPr>
          </a:p>
        </p:txBody>
      </p:sp>
      <p:grpSp>
        <p:nvGrpSpPr>
          <p:cNvPr id="10" name="Group 9">
            <a:extLst>
              <a:ext uri="{FF2B5EF4-FFF2-40B4-BE49-F238E27FC236}">
                <a16:creationId xmlns:a16="http://schemas.microsoft.com/office/drawing/2014/main" id="{F6C4C791-E89F-E568-EFED-31F6614D668E}"/>
              </a:ext>
            </a:extLst>
          </p:cNvPr>
          <p:cNvGrpSpPr/>
          <p:nvPr/>
        </p:nvGrpSpPr>
        <p:grpSpPr>
          <a:xfrm>
            <a:off x="3" y="5507721"/>
            <a:ext cx="1465978" cy="1301997"/>
            <a:chOff x="3" y="5507721"/>
            <a:chExt cx="1465978" cy="1301997"/>
          </a:xfrm>
          <a:effectLst>
            <a:outerShdw blurRad="163079" dist="50800" dir="5400000" sx="98000" sy="98000" algn="ctr" rotWithShape="0">
              <a:srgbClr val="000000">
                <a:alpha val="19307"/>
              </a:srgbClr>
            </a:outerShdw>
          </a:effectLst>
        </p:grpSpPr>
        <p:grpSp>
          <p:nvGrpSpPr>
            <p:cNvPr id="11" name="Group 10">
              <a:extLst>
                <a:ext uri="{FF2B5EF4-FFF2-40B4-BE49-F238E27FC236}">
                  <a16:creationId xmlns:a16="http://schemas.microsoft.com/office/drawing/2014/main" id="{BED01ACF-377A-F112-B932-DA4D09314A14}"/>
                </a:ext>
              </a:extLst>
            </p:cNvPr>
            <p:cNvGrpSpPr/>
            <p:nvPr/>
          </p:nvGrpSpPr>
          <p:grpSpPr>
            <a:xfrm rot="16200000">
              <a:off x="81993" y="5425731"/>
              <a:ext cx="1301997" cy="1465978"/>
              <a:chOff x="1467813" y="511800"/>
              <a:chExt cx="1301997" cy="1465978"/>
            </a:xfrm>
          </p:grpSpPr>
          <p:sp>
            <p:nvSpPr>
              <p:cNvPr id="13" name="Rectangle 12">
                <a:extLst>
                  <a:ext uri="{FF2B5EF4-FFF2-40B4-BE49-F238E27FC236}">
                    <a16:creationId xmlns:a16="http://schemas.microsoft.com/office/drawing/2014/main" id="{5E13A4C4-D15B-B006-298B-BBF996D9F942}"/>
                  </a:ext>
                </a:extLst>
              </p:cNvPr>
              <p:cNvSpPr/>
              <p:nvPr/>
            </p:nvSpPr>
            <p:spPr>
              <a:xfrm>
                <a:off x="1467814" y="511800"/>
                <a:ext cx="1300438" cy="826401"/>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Oval 13">
                <a:extLst>
                  <a:ext uri="{FF2B5EF4-FFF2-40B4-BE49-F238E27FC236}">
                    <a16:creationId xmlns:a16="http://schemas.microsoft.com/office/drawing/2014/main" id="{39B35F32-9F6F-DC38-4C11-3158816219FF}"/>
                  </a:ext>
                </a:extLst>
              </p:cNvPr>
              <p:cNvSpPr/>
              <p:nvPr/>
            </p:nvSpPr>
            <p:spPr>
              <a:xfrm>
                <a:off x="1467813" y="675781"/>
                <a:ext cx="1301997" cy="1301997"/>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2" name="Picture 11" descr="A logo with a blue circle and a red and orange logo&#10;&#10;Description automatically generated">
              <a:extLst>
                <a:ext uri="{FF2B5EF4-FFF2-40B4-BE49-F238E27FC236}">
                  <a16:creationId xmlns:a16="http://schemas.microsoft.com/office/drawing/2014/main" id="{5D875735-FBD1-2283-1F4E-7EECD1AE56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0012" y="5650750"/>
              <a:ext cx="866222" cy="1015940"/>
            </a:xfrm>
            <a:prstGeom prst="rect">
              <a:avLst/>
            </a:prstGeom>
          </p:spPr>
        </p:pic>
      </p:grpSp>
      <p:sp>
        <p:nvSpPr>
          <p:cNvPr id="16" name="TextBox 15">
            <a:extLst>
              <a:ext uri="{FF2B5EF4-FFF2-40B4-BE49-F238E27FC236}">
                <a16:creationId xmlns:a16="http://schemas.microsoft.com/office/drawing/2014/main" id="{3139DAAE-1892-0525-6777-4C0ECE4D0ACE}"/>
              </a:ext>
            </a:extLst>
          </p:cNvPr>
          <p:cNvSpPr txBox="1"/>
          <p:nvPr/>
        </p:nvSpPr>
        <p:spPr>
          <a:xfrm>
            <a:off x="2823548" y="1239219"/>
            <a:ext cx="8244255" cy="336631"/>
          </a:xfrm>
          <a:prstGeom prst="rect">
            <a:avLst/>
          </a:prstGeom>
          <a:noFill/>
        </p:spPr>
        <p:txBody>
          <a:bodyPr wrap="square">
            <a:spAutoFit/>
          </a:bodyPr>
          <a:lstStyle/>
          <a:p>
            <a:pPr>
              <a:lnSpc>
                <a:spcPct val="107000"/>
              </a:lnSpc>
              <a:spcAft>
                <a:spcPts val="800"/>
              </a:spcAft>
            </a:pPr>
            <a:r>
              <a:rPr lang="en-AU" sz="1600" b="1" dirty="0">
                <a:solidFill>
                  <a:srgbClr val="000000"/>
                </a:solidFill>
                <a:effectLst/>
                <a:latin typeface="Arial" panose="020B0604020202020204" pitchFamily="34" charset="0"/>
                <a:cs typeface="Arial" panose="020B0604020202020204" pitchFamily="34" charset="0"/>
              </a:rPr>
              <a:t>Clinical coding auditing and education practice points supporting the pillars:</a:t>
            </a:r>
          </a:p>
        </p:txBody>
      </p:sp>
      <p:sp>
        <p:nvSpPr>
          <p:cNvPr id="18" name="TextBox 17">
            <a:extLst>
              <a:ext uri="{FF2B5EF4-FFF2-40B4-BE49-F238E27FC236}">
                <a16:creationId xmlns:a16="http://schemas.microsoft.com/office/drawing/2014/main" id="{12F0E51C-9F01-9079-D868-FFE32DF4EF59}"/>
              </a:ext>
            </a:extLst>
          </p:cNvPr>
          <p:cNvSpPr txBox="1"/>
          <p:nvPr/>
        </p:nvSpPr>
        <p:spPr>
          <a:xfrm>
            <a:off x="7220197" y="1879629"/>
            <a:ext cx="4358244" cy="4513415"/>
          </a:xfrm>
          <a:prstGeom prst="rect">
            <a:avLst/>
          </a:prstGeom>
          <a:noFill/>
        </p:spPr>
        <p:txBody>
          <a:bodyPr wrap="square">
            <a:spAutoFit/>
          </a:bodyPr>
          <a:lstStyle/>
          <a:p>
            <a:pPr>
              <a:lnSpc>
                <a:spcPct val="107000"/>
              </a:lnSpc>
              <a:spcAft>
                <a:spcPts val="800"/>
              </a:spcAft>
            </a:pPr>
            <a:r>
              <a:rPr lang="en-AU" sz="1400" b="1" dirty="0">
                <a:effectLst/>
                <a:latin typeface="Arial" panose="020B0604020202020204" pitchFamily="34" charset="0"/>
                <a:ea typeface="Calibri" panose="020F0502020204030204" pitchFamily="34" charset="0"/>
                <a:cs typeface="Arial" panose="020B0604020202020204" pitchFamily="34" charset="0"/>
              </a:rPr>
              <a:t>Clinical Coding Education (Pillar C)</a:t>
            </a:r>
            <a:endParaRPr lang="en-AU" sz="14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spcAft>
                <a:spcPts val="800"/>
              </a:spcAft>
              <a:buFont typeface="Symbol" panose="05050102010706020507" pitchFamily="18" charset="2"/>
              <a:buChar char=""/>
            </a:pPr>
            <a:r>
              <a:rPr lang="en-AU" sz="1400" dirty="0">
                <a:effectLst/>
                <a:latin typeface="Arial" panose="020B0604020202020204" pitchFamily="34" charset="0"/>
                <a:ea typeface="Calibri" panose="020F0502020204030204" pitchFamily="34" charset="0"/>
                <a:cs typeface="Arial" panose="020B0604020202020204" pitchFamily="34" charset="0"/>
              </a:rPr>
              <a:t>Assist in developing materials relevant to navigating clinical documentation, updates in information systems and changes in the health service’s casemix </a:t>
            </a:r>
          </a:p>
          <a:p>
            <a:pPr>
              <a:lnSpc>
                <a:spcPct val="107000"/>
              </a:lnSpc>
              <a:spcAft>
                <a:spcPts val="800"/>
              </a:spcAft>
            </a:pPr>
            <a:r>
              <a:rPr lang="en-AU" sz="1400" b="1" dirty="0">
                <a:effectLst/>
                <a:latin typeface="Arial" panose="020B0604020202020204" pitchFamily="34" charset="0"/>
                <a:ea typeface="Calibri" panose="020F0502020204030204" pitchFamily="34" charset="0"/>
                <a:cs typeface="Arial" panose="020B0604020202020204" pitchFamily="34" charset="0"/>
              </a:rPr>
              <a:t>Clinical Coding Data Quality (Pillar D)</a:t>
            </a:r>
            <a:endParaRPr lang="en-AU" sz="14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spcAft>
                <a:spcPts val="800"/>
              </a:spcAft>
              <a:buFont typeface="Symbol" panose="05050102010706020507" pitchFamily="18" charset="2"/>
              <a:buChar char=""/>
            </a:pPr>
            <a:r>
              <a:rPr lang="en-AU" sz="1400" dirty="0">
                <a:effectLst/>
                <a:latin typeface="Arial" panose="020B0604020202020204" pitchFamily="34" charset="0"/>
                <a:ea typeface="Calibri" panose="020F0502020204030204" pitchFamily="34" charset="0"/>
                <a:cs typeface="Arial" panose="020B0604020202020204" pitchFamily="34" charset="0"/>
              </a:rPr>
              <a:t>Undertake audits that align with relevant conventions, standards and rules of the classification system, and ensure a balanced focus of topics that include safety and quality reporting and other areas of importance for jurisdictions or organisations</a:t>
            </a:r>
          </a:p>
          <a:p>
            <a:pPr marL="342900" lvl="0" indent="-342900">
              <a:spcAft>
                <a:spcPts val="800"/>
              </a:spcAft>
              <a:buFont typeface="Symbol" panose="05050102010706020507" pitchFamily="18" charset="2"/>
              <a:buChar char=""/>
            </a:pPr>
            <a:r>
              <a:rPr lang="en-AU" sz="1400" dirty="0">
                <a:effectLst/>
                <a:latin typeface="Arial" panose="020B0604020202020204" pitchFamily="34" charset="0"/>
                <a:ea typeface="Calibri" panose="020F0502020204030204" pitchFamily="34" charset="0"/>
                <a:cs typeface="Arial" panose="020B0604020202020204" pitchFamily="34" charset="0"/>
              </a:rPr>
              <a:t>Monitor the quality assurance processes of newly implemented systems to ensure they are performing as intended </a:t>
            </a:r>
          </a:p>
          <a:p>
            <a:pPr marL="342900" lvl="0" indent="-342900">
              <a:spcAft>
                <a:spcPts val="800"/>
              </a:spcAft>
              <a:buFont typeface="Symbol" panose="05050102010706020507" pitchFamily="18" charset="2"/>
              <a:buChar char=""/>
            </a:pPr>
            <a:r>
              <a:rPr lang="en-AU" sz="1400" dirty="0">
                <a:effectLst/>
                <a:latin typeface="Arial" panose="020B0604020202020204" pitchFamily="34" charset="0"/>
                <a:ea typeface="Calibri" panose="020F0502020204030204" pitchFamily="34" charset="0"/>
                <a:cs typeface="Arial" panose="020B0604020202020204" pitchFamily="34" charset="0"/>
              </a:rPr>
              <a:t>Identify relevant education opportunities where the workforce responsible for the clinical coding process and clinicians can exchange knowledge</a:t>
            </a:r>
          </a:p>
        </p:txBody>
      </p:sp>
      <p:sp>
        <p:nvSpPr>
          <p:cNvPr id="19" name="TextBox 18">
            <a:extLst>
              <a:ext uri="{FF2B5EF4-FFF2-40B4-BE49-F238E27FC236}">
                <a16:creationId xmlns:a16="http://schemas.microsoft.com/office/drawing/2014/main" id="{271C0D7A-D7E2-6F0D-870A-1684D6D25F1F}"/>
              </a:ext>
            </a:extLst>
          </p:cNvPr>
          <p:cNvSpPr txBox="1"/>
          <p:nvPr/>
        </p:nvSpPr>
        <p:spPr>
          <a:xfrm>
            <a:off x="2823547" y="1879629"/>
            <a:ext cx="4173717" cy="4082528"/>
          </a:xfrm>
          <a:prstGeom prst="rect">
            <a:avLst/>
          </a:prstGeom>
          <a:noFill/>
        </p:spPr>
        <p:txBody>
          <a:bodyPr wrap="square">
            <a:spAutoFit/>
          </a:bodyPr>
          <a:lstStyle/>
          <a:p>
            <a:pPr>
              <a:lnSpc>
                <a:spcPct val="107000"/>
              </a:lnSpc>
              <a:spcAft>
                <a:spcPts val="800"/>
              </a:spcAft>
            </a:pPr>
            <a:r>
              <a:rPr lang="en-AU" sz="1400" b="1" dirty="0">
                <a:effectLst/>
                <a:latin typeface="Arial" panose="020B0604020202020204" pitchFamily="34" charset="0"/>
                <a:ea typeface="Calibri" panose="020F0502020204030204" pitchFamily="34" charset="0"/>
                <a:cs typeface="Arial" panose="020B0604020202020204" pitchFamily="34" charset="0"/>
              </a:rPr>
              <a:t>Compliance with Requirements (Pillar A)</a:t>
            </a:r>
            <a:endParaRPr lang="en-AU" sz="14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spcAft>
                <a:spcPts val="800"/>
              </a:spcAft>
              <a:buFont typeface="Symbol" panose="05050102010706020507" pitchFamily="18" charset="2"/>
              <a:buChar char=""/>
            </a:pPr>
            <a:r>
              <a:rPr lang="en-AU" sz="1400" dirty="0">
                <a:effectLst/>
                <a:latin typeface="Arial" panose="020B0604020202020204" pitchFamily="34" charset="0"/>
                <a:ea typeface="Calibri" panose="020F0502020204030204" pitchFamily="34" charset="0"/>
                <a:cs typeface="Arial" panose="020B0604020202020204" pitchFamily="34" charset="0"/>
              </a:rPr>
              <a:t>Be familiar with what personal and sensitive information is and ensuring your access to this information aligns with the health service’s policy</a:t>
            </a:r>
          </a:p>
          <a:p>
            <a:pPr marL="342900" lvl="0" indent="-342900">
              <a:spcAft>
                <a:spcPts val="800"/>
              </a:spcAft>
              <a:buFont typeface="Symbol" panose="05050102010706020507" pitchFamily="18" charset="2"/>
              <a:buChar char=""/>
            </a:pPr>
            <a:r>
              <a:rPr lang="en-AU" sz="1400" dirty="0">
                <a:effectLst/>
                <a:latin typeface="Arial" panose="020B0604020202020204" pitchFamily="34" charset="0"/>
                <a:ea typeface="Calibri" panose="020F0502020204030204" pitchFamily="34" charset="0"/>
                <a:cs typeface="Arial" panose="020B0604020202020204" pitchFamily="34" charset="0"/>
              </a:rPr>
              <a:t>Identify auditing and education priorities related to the health service’s casemix including updates to the classification system or reporting requirements</a:t>
            </a:r>
          </a:p>
          <a:p>
            <a:pPr>
              <a:lnSpc>
                <a:spcPct val="107000"/>
              </a:lnSpc>
              <a:spcAft>
                <a:spcPts val="800"/>
              </a:spcAft>
            </a:pPr>
            <a:r>
              <a:rPr lang="en-AU" sz="1400" b="1" dirty="0">
                <a:effectLst/>
                <a:latin typeface="Arial" panose="020B0604020202020204" pitchFamily="34" charset="0"/>
                <a:ea typeface="Calibri" panose="020F0502020204030204" pitchFamily="34" charset="0"/>
                <a:cs typeface="Arial" panose="020B0604020202020204" pitchFamily="34" charset="0"/>
              </a:rPr>
              <a:t>Clinical Coding Practice (Pillar B)</a:t>
            </a:r>
            <a:endParaRPr lang="en-AU" sz="14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spcAft>
                <a:spcPts val="800"/>
              </a:spcAft>
              <a:buFont typeface="Symbol" panose="05050102010706020507" pitchFamily="18" charset="2"/>
              <a:buChar char=""/>
            </a:pPr>
            <a:r>
              <a:rPr lang="en-AU" sz="1400" dirty="0">
                <a:effectLst/>
                <a:latin typeface="Arial" panose="020B0604020202020204" pitchFamily="34" charset="0"/>
                <a:ea typeface="Calibri" panose="020F0502020204030204" pitchFamily="34" charset="0"/>
                <a:cs typeface="Arial" panose="020B0604020202020204" pitchFamily="34" charset="0"/>
              </a:rPr>
              <a:t>Promote and monitor the use of established processes to address and resolve disputes on code assignment</a:t>
            </a:r>
          </a:p>
          <a:p>
            <a:pPr marL="342900" lvl="0" indent="-342900">
              <a:spcAft>
                <a:spcPts val="800"/>
              </a:spcAft>
              <a:buFont typeface="Symbol" panose="05050102010706020507" pitchFamily="18" charset="2"/>
              <a:buChar char=""/>
            </a:pPr>
            <a:r>
              <a:rPr lang="en-AU" sz="1400" dirty="0">
                <a:effectLst/>
                <a:latin typeface="Arial" panose="020B0604020202020204" pitchFamily="34" charset="0"/>
                <a:ea typeface="Calibri" panose="020F0502020204030204" pitchFamily="34" charset="0"/>
                <a:cs typeface="Arial" panose="020B0604020202020204" pitchFamily="34" charset="0"/>
              </a:rPr>
              <a:t>Ensure the processes, templates and generation of clinical documentation queries are in line with established guidelines</a:t>
            </a:r>
          </a:p>
        </p:txBody>
      </p:sp>
      <p:grpSp>
        <p:nvGrpSpPr>
          <p:cNvPr id="2" name="Group 1">
            <a:extLst>
              <a:ext uri="{FF2B5EF4-FFF2-40B4-BE49-F238E27FC236}">
                <a16:creationId xmlns:a16="http://schemas.microsoft.com/office/drawing/2014/main" id="{D02F6B34-DA2F-E524-BD7F-E0ECF49E8CA0}"/>
              </a:ext>
            </a:extLst>
          </p:cNvPr>
          <p:cNvGrpSpPr/>
          <p:nvPr/>
        </p:nvGrpSpPr>
        <p:grpSpPr>
          <a:xfrm>
            <a:off x="403850" y="2217286"/>
            <a:ext cx="2098800" cy="2098800"/>
            <a:chOff x="112391" y="229484"/>
            <a:chExt cx="6237524" cy="6237524"/>
          </a:xfrm>
        </p:grpSpPr>
        <p:sp>
          <p:nvSpPr>
            <p:cNvPr id="15" name="Oval 14">
              <a:extLst>
                <a:ext uri="{FF2B5EF4-FFF2-40B4-BE49-F238E27FC236}">
                  <a16:creationId xmlns:a16="http://schemas.microsoft.com/office/drawing/2014/main" id="{91BA78DA-4FDA-8EAB-3EF5-59ED67503228}"/>
                </a:ext>
              </a:extLst>
            </p:cNvPr>
            <p:cNvSpPr/>
            <p:nvPr/>
          </p:nvSpPr>
          <p:spPr>
            <a:xfrm>
              <a:off x="112391" y="229484"/>
              <a:ext cx="6237524" cy="6237524"/>
            </a:xfrm>
            <a:prstGeom prst="ellipse">
              <a:avLst/>
            </a:prstGeom>
            <a:solidFill>
              <a:schemeClr val="bg1">
                <a:lumMod val="85000"/>
              </a:schemeClr>
            </a:solidFill>
            <a:ln w="76200"/>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AU" sz="2400"/>
            </a:p>
          </p:txBody>
        </p:sp>
        <p:sp>
          <p:nvSpPr>
            <p:cNvPr id="17" name="Oval 16">
              <a:extLst>
                <a:ext uri="{FF2B5EF4-FFF2-40B4-BE49-F238E27FC236}">
                  <a16:creationId xmlns:a16="http://schemas.microsoft.com/office/drawing/2014/main" id="{672BCC6D-8E4B-139A-2030-3B74F00F445E}"/>
                </a:ext>
              </a:extLst>
            </p:cNvPr>
            <p:cNvSpPr/>
            <p:nvPr/>
          </p:nvSpPr>
          <p:spPr>
            <a:xfrm>
              <a:off x="482447" y="605469"/>
              <a:ext cx="5485554" cy="5485554"/>
            </a:xfrm>
            <a:prstGeom prst="ellipse">
              <a:avLst/>
            </a:prstGeom>
            <a:solidFill>
              <a:schemeClr val="accent1">
                <a:lumMod val="60000"/>
                <a:lumOff val="40000"/>
              </a:schemeClr>
            </a:solidFill>
            <a:ln w="76200"/>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AU" sz="2400"/>
            </a:p>
          </p:txBody>
        </p:sp>
        <p:sp>
          <p:nvSpPr>
            <p:cNvPr id="20" name="Oval 19">
              <a:extLst>
                <a:ext uri="{FF2B5EF4-FFF2-40B4-BE49-F238E27FC236}">
                  <a16:creationId xmlns:a16="http://schemas.microsoft.com/office/drawing/2014/main" id="{361F704B-B59E-FF8A-711F-45B31AA75DE1}"/>
                </a:ext>
              </a:extLst>
            </p:cNvPr>
            <p:cNvSpPr/>
            <p:nvPr/>
          </p:nvSpPr>
          <p:spPr>
            <a:xfrm>
              <a:off x="1072751" y="1214823"/>
              <a:ext cx="4266846" cy="4266846"/>
            </a:xfrm>
            <a:prstGeom prst="ellipse">
              <a:avLst/>
            </a:prstGeom>
            <a:solidFill>
              <a:schemeClr val="bg1">
                <a:lumMod val="85000"/>
              </a:schemeClr>
            </a:solidFill>
            <a:ln w="76200"/>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AU" sz="2400"/>
            </a:p>
          </p:txBody>
        </p:sp>
        <p:sp>
          <p:nvSpPr>
            <p:cNvPr id="22" name="Oval 21">
              <a:extLst>
                <a:ext uri="{FF2B5EF4-FFF2-40B4-BE49-F238E27FC236}">
                  <a16:creationId xmlns:a16="http://schemas.microsoft.com/office/drawing/2014/main" id="{E332B553-9365-E0F8-9FCD-0F30DCB01727}"/>
                </a:ext>
              </a:extLst>
            </p:cNvPr>
            <p:cNvSpPr/>
            <p:nvPr/>
          </p:nvSpPr>
          <p:spPr>
            <a:xfrm>
              <a:off x="1820657" y="1962729"/>
              <a:ext cx="2771035" cy="2771035"/>
            </a:xfrm>
            <a:prstGeom prst="ellipse">
              <a:avLst/>
            </a:prstGeom>
            <a:solidFill>
              <a:schemeClr val="bg1">
                <a:lumMod val="85000"/>
              </a:schemeClr>
            </a:solidFill>
            <a:ln w="76200"/>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AU" sz="2400"/>
            </a:p>
          </p:txBody>
        </p:sp>
        <p:sp>
          <p:nvSpPr>
            <p:cNvPr id="23" name="Oval 22">
              <a:extLst>
                <a:ext uri="{FF2B5EF4-FFF2-40B4-BE49-F238E27FC236}">
                  <a16:creationId xmlns:a16="http://schemas.microsoft.com/office/drawing/2014/main" id="{63FF2561-DDBF-D180-7E19-8EF5AC039DB1}"/>
                </a:ext>
              </a:extLst>
            </p:cNvPr>
            <p:cNvSpPr/>
            <p:nvPr/>
          </p:nvSpPr>
          <p:spPr>
            <a:xfrm>
              <a:off x="2375030" y="2517102"/>
              <a:ext cx="1662288" cy="1662288"/>
            </a:xfrm>
            <a:prstGeom prst="ellipse">
              <a:avLst/>
            </a:prstGeom>
            <a:solidFill>
              <a:schemeClr val="bg1"/>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pPr algn="ctr"/>
              <a:r>
                <a:rPr lang="en-AU" sz="2400" b="1" dirty="0">
                  <a:solidFill>
                    <a:schemeClr val="tx1"/>
                  </a:solidFill>
                </a:rPr>
                <a:t>3</a:t>
              </a:r>
            </a:p>
          </p:txBody>
        </p:sp>
      </p:grpSp>
      <p:sp>
        <p:nvSpPr>
          <p:cNvPr id="24" name="Rectangle 6">
            <a:extLst>
              <a:ext uri="{FF2B5EF4-FFF2-40B4-BE49-F238E27FC236}">
                <a16:creationId xmlns:a16="http://schemas.microsoft.com/office/drawing/2014/main" id="{E2F62682-58C8-EEC3-CA95-59211AD60CE1}"/>
              </a:ext>
            </a:extLst>
          </p:cNvPr>
          <p:cNvSpPr>
            <a:spLocks noChangeArrowheads="1"/>
          </p:cNvSpPr>
          <p:nvPr/>
        </p:nvSpPr>
        <p:spPr bwMode="auto">
          <a:xfrm>
            <a:off x="2823548" y="398258"/>
            <a:ext cx="853044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AU" altLang="en-US" sz="1800" b="1" i="0" u="none" strike="noStrike" cap="none" normalizeH="0" baseline="0" dirty="0" bmk="_Ref176293623">
                <a:ln>
                  <a:noFill/>
                </a:ln>
                <a:solidFill>
                  <a:schemeClr val="tx1"/>
                </a:solidFill>
                <a:effectLst/>
                <a:latin typeface="Arial" panose="020B0604020202020204" pitchFamily="34" charset="0"/>
                <a:cs typeface="Arial" panose="020B0604020202020204" pitchFamily="34" charset="0"/>
              </a:rPr>
              <a:t>Practice Points for Clinical coding auditing and education</a:t>
            </a:r>
            <a:br>
              <a:rPr kumimoji="0" lang="en-AU" altLang="en-US" sz="1800" b="1" i="0" u="none" strike="noStrike" cap="none" normalizeH="0" baseline="0" dirty="0" bmk="_Ref176293623">
                <a:ln>
                  <a:noFill/>
                </a:ln>
                <a:solidFill>
                  <a:schemeClr val="tx1"/>
                </a:solidFill>
                <a:effectLst/>
                <a:latin typeface="Arial" panose="020B0604020202020204" pitchFamily="34" charset="0"/>
                <a:cs typeface="Arial" panose="020B0604020202020204" pitchFamily="34" charset="0"/>
              </a:rPr>
            </a:br>
            <a:r>
              <a:rPr lang="en-AU" sz="1800" dirty="0">
                <a:effectLst/>
                <a:latin typeface="Arial" panose="020B0604020202020204" pitchFamily="34" charset="0"/>
                <a:ea typeface="Calibri" panose="020F0502020204030204" pitchFamily="34" charset="0"/>
              </a:rPr>
              <a:t>Enhancing quality and skillsets through clinical coding auditing and education.</a:t>
            </a:r>
            <a:endParaRPr kumimoji="0" lang="en-AU"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947227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01982A-3135-D71B-7159-BF4FA7167366}"/>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5DAD5E97-52E7-3A14-CC91-1ABFB4C51D17}"/>
              </a:ext>
            </a:extLst>
          </p:cNvPr>
          <p:cNvSpPr txBox="1"/>
          <p:nvPr/>
        </p:nvSpPr>
        <p:spPr>
          <a:xfrm>
            <a:off x="416039" y="343383"/>
            <a:ext cx="9623110" cy="707886"/>
          </a:xfrm>
          <a:prstGeom prst="rect">
            <a:avLst/>
          </a:prstGeom>
          <a:noFill/>
        </p:spPr>
        <p:txBody>
          <a:bodyPr wrap="square" rtlCol="0">
            <a:spAutoFit/>
          </a:bodyPr>
          <a:lstStyle/>
          <a:p>
            <a:r>
              <a:rPr lang="en-US" sz="4000" dirty="0">
                <a:latin typeface="Roboto Medium" panose="02000000000000000000" pitchFamily="2" charset="0"/>
                <a:ea typeface="Roboto Medium" panose="02000000000000000000" pitchFamily="2" charset="0"/>
                <a:cs typeface="Roboto Medium" panose="02000000000000000000" pitchFamily="2" charset="0"/>
              </a:rPr>
              <a:t>STAGE 4</a:t>
            </a:r>
            <a:endParaRPr lang="en-ID" sz="4000" dirty="0">
              <a:latin typeface="Roboto Medium" panose="02000000000000000000" pitchFamily="2" charset="0"/>
              <a:ea typeface="Roboto Medium" panose="02000000000000000000" pitchFamily="2" charset="0"/>
              <a:cs typeface="Roboto Medium" panose="02000000000000000000" pitchFamily="2" charset="0"/>
            </a:endParaRPr>
          </a:p>
        </p:txBody>
      </p:sp>
      <p:grpSp>
        <p:nvGrpSpPr>
          <p:cNvPr id="10" name="Group 9">
            <a:extLst>
              <a:ext uri="{FF2B5EF4-FFF2-40B4-BE49-F238E27FC236}">
                <a16:creationId xmlns:a16="http://schemas.microsoft.com/office/drawing/2014/main" id="{ECC8C2E8-1FD5-FDE0-CBE6-9F58C7299EA8}"/>
              </a:ext>
            </a:extLst>
          </p:cNvPr>
          <p:cNvGrpSpPr/>
          <p:nvPr/>
        </p:nvGrpSpPr>
        <p:grpSpPr>
          <a:xfrm>
            <a:off x="3" y="5507721"/>
            <a:ext cx="1465978" cy="1301997"/>
            <a:chOff x="3" y="5507721"/>
            <a:chExt cx="1465978" cy="1301997"/>
          </a:xfrm>
          <a:effectLst>
            <a:outerShdw blurRad="163079" dist="50800" dir="5400000" sx="98000" sy="98000" algn="ctr" rotWithShape="0">
              <a:srgbClr val="000000">
                <a:alpha val="19307"/>
              </a:srgbClr>
            </a:outerShdw>
          </a:effectLst>
        </p:grpSpPr>
        <p:grpSp>
          <p:nvGrpSpPr>
            <p:cNvPr id="11" name="Group 10">
              <a:extLst>
                <a:ext uri="{FF2B5EF4-FFF2-40B4-BE49-F238E27FC236}">
                  <a16:creationId xmlns:a16="http://schemas.microsoft.com/office/drawing/2014/main" id="{FD33BB4E-1882-85C7-39D1-C5566846435E}"/>
                </a:ext>
              </a:extLst>
            </p:cNvPr>
            <p:cNvGrpSpPr/>
            <p:nvPr/>
          </p:nvGrpSpPr>
          <p:grpSpPr>
            <a:xfrm rot="16200000">
              <a:off x="81993" y="5425731"/>
              <a:ext cx="1301997" cy="1465978"/>
              <a:chOff x="1467813" y="511800"/>
              <a:chExt cx="1301997" cy="1465978"/>
            </a:xfrm>
          </p:grpSpPr>
          <p:sp>
            <p:nvSpPr>
              <p:cNvPr id="13" name="Rectangle 12">
                <a:extLst>
                  <a:ext uri="{FF2B5EF4-FFF2-40B4-BE49-F238E27FC236}">
                    <a16:creationId xmlns:a16="http://schemas.microsoft.com/office/drawing/2014/main" id="{4BBB6862-CF51-5E70-03C9-7E2E8080052B}"/>
                  </a:ext>
                </a:extLst>
              </p:cNvPr>
              <p:cNvSpPr/>
              <p:nvPr/>
            </p:nvSpPr>
            <p:spPr>
              <a:xfrm>
                <a:off x="1467814" y="511800"/>
                <a:ext cx="1300438" cy="826401"/>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Oval 13">
                <a:extLst>
                  <a:ext uri="{FF2B5EF4-FFF2-40B4-BE49-F238E27FC236}">
                    <a16:creationId xmlns:a16="http://schemas.microsoft.com/office/drawing/2014/main" id="{F6FCE57E-21E7-1289-EAB9-7800D0D411B8}"/>
                  </a:ext>
                </a:extLst>
              </p:cNvPr>
              <p:cNvSpPr/>
              <p:nvPr/>
            </p:nvSpPr>
            <p:spPr>
              <a:xfrm>
                <a:off x="1467813" y="675781"/>
                <a:ext cx="1301997" cy="1301997"/>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2" name="Picture 11" descr="A logo with a blue circle and a red and orange logo&#10;&#10;Description automatically generated">
              <a:extLst>
                <a:ext uri="{FF2B5EF4-FFF2-40B4-BE49-F238E27FC236}">
                  <a16:creationId xmlns:a16="http://schemas.microsoft.com/office/drawing/2014/main" id="{8FB348AF-8B8E-DC64-E367-50D802D862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0012" y="5650750"/>
              <a:ext cx="866222" cy="1015940"/>
            </a:xfrm>
            <a:prstGeom prst="rect">
              <a:avLst/>
            </a:prstGeom>
          </p:spPr>
        </p:pic>
      </p:grpSp>
      <p:sp>
        <p:nvSpPr>
          <p:cNvPr id="15" name="Rectangle: Rounded Corners 14">
            <a:extLst>
              <a:ext uri="{FF2B5EF4-FFF2-40B4-BE49-F238E27FC236}">
                <a16:creationId xmlns:a16="http://schemas.microsoft.com/office/drawing/2014/main" id="{1C8AC421-E5E7-0FFB-C35F-D1D6DDB36330}"/>
              </a:ext>
            </a:extLst>
          </p:cNvPr>
          <p:cNvSpPr/>
          <p:nvPr/>
        </p:nvSpPr>
        <p:spPr>
          <a:xfrm>
            <a:off x="2823548" y="1947366"/>
            <a:ext cx="8665631" cy="2749518"/>
          </a:xfrm>
          <a:prstGeom prst="roundRect">
            <a:avLst>
              <a:gd name="adj" fmla="val 8772"/>
            </a:avLst>
          </a:prstGeom>
          <a:solidFill>
            <a:schemeClr val="bg1">
              <a:lumMod val="95000"/>
            </a:schemeClr>
          </a:solidFill>
          <a:ln w="28575"/>
        </p:spPr>
        <p:style>
          <a:lnRef idx="2">
            <a:schemeClr val="accent1">
              <a:shade val="15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nSpc>
                <a:spcPct val="107000"/>
              </a:lnSpc>
              <a:spcAft>
                <a:spcPts val="800"/>
              </a:spcAft>
            </a:pPr>
            <a:r>
              <a:rPr lang="en-AU" sz="1400" b="1" dirty="0">
                <a:solidFill>
                  <a:srgbClr val="0B3041"/>
                </a:solidFill>
                <a:effectLst/>
                <a:latin typeface="Arial" panose="020B0604020202020204" pitchFamily="34" charset="0"/>
                <a:ea typeface="Calibri" panose="020F0502020204030204" pitchFamily="34" charset="0"/>
                <a:cs typeface="Arial" panose="020B0604020202020204" pitchFamily="34" charset="0"/>
              </a:rPr>
              <a:t>Management of health information priority practice points:</a:t>
            </a:r>
            <a:endParaRPr lang="en-AU" sz="14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spcAft>
                <a:spcPts val="800"/>
              </a:spcAft>
              <a:buClr>
                <a:srgbClr val="0B3041"/>
              </a:buClr>
              <a:buFont typeface="Symbol" panose="05050102010706020507" pitchFamily="18" charset="2"/>
              <a:buChar char=""/>
            </a:pPr>
            <a:r>
              <a:rPr lang="en-AU" sz="1400" dirty="0">
                <a:solidFill>
                  <a:srgbClr val="0B3041"/>
                </a:solidFill>
                <a:effectLst/>
                <a:latin typeface="Arial" panose="020B0604020202020204" pitchFamily="34" charset="0"/>
                <a:ea typeface="Calibri" panose="020F0502020204030204" pitchFamily="34" charset="0"/>
                <a:cs typeface="Arial" panose="020B0604020202020204" pitchFamily="34" charset="0"/>
              </a:rPr>
              <a:t>Interpret and report clinical coded data with </a:t>
            </a:r>
            <a:r>
              <a:rPr lang="en-AU" sz="1400" b="1" dirty="0">
                <a:solidFill>
                  <a:srgbClr val="0B3041"/>
                </a:solidFill>
                <a:effectLst/>
                <a:latin typeface="Arial" panose="020B0604020202020204" pitchFamily="34" charset="0"/>
                <a:ea typeface="Calibri" panose="020F0502020204030204" pitchFamily="34" charset="0"/>
                <a:cs typeface="Arial" panose="020B0604020202020204" pitchFamily="34" charset="0"/>
              </a:rPr>
              <a:t>expert advice from those involved in the clinical coding process</a:t>
            </a:r>
            <a:r>
              <a:rPr lang="en-AU" sz="1400" dirty="0">
                <a:solidFill>
                  <a:srgbClr val="0B3041"/>
                </a:solidFill>
                <a:effectLst/>
                <a:latin typeface="Arial" panose="020B0604020202020204" pitchFamily="34" charset="0"/>
                <a:ea typeface="Calibri" panose="020F0502020204030204" pitchFamily="34" charset="0"/>
                <a:cs typeface="Arial" panose="020B0604020202020204" pitchFamily="34" charset="0"/>
              </a:rPr>
              <a:t> from the health service</a:t>
            </a:r>
            <a:endParaRPr lang="en-AU" sz="14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spcAft>
                <a:spcPts val="800"/>
              </a:spcAft>
              <a:buClr>
                <a:srgbClr val="0B3041"/>
              </a:buClr>
              <a:buFont typeface="Symbol" panose="05050102010706020507" pitchFamily="18" charset="2"/>
              <a:buChar char=""/>
            </a:pPr>
            <a:r>
              <a:rPr lang="en-AU" sz="1400" b="1" dirty="0">
                <a:solidFill>
                  <a:srgbClr val="0B3041"/>
                </a:solidFill>
                <a:effectLst/>
                <a:latin typeface="Arial" panose="020B0604020202020204" pitchFamily="34" charset="0"/>
                <a:ea typeface="Calibri" panose="020F0502020204030204" pitchFamily="34" charset="0"/>
                <a:cs typeface="Arial" panose="020B0604020202020204" pitchFamily="34" charset="0"/>
              </a:rPr>
              <a:t>Align systems and data quality processes</a:t>
            </a:r>
            <a:r>
              <a:rPr lang="en-AU" sz="1400" dirty="0">
                <a:solidFill>
                  <a:srgbClr val="0B3041"/>
                </a:solidFill>
                <a:effectLst/>
                <a:latin typeface="Arial" panose="020B0604020202020204" pitchFamily="34" charset="0"/>
                <a:ea typeface="Calibri" panose="020F0502020204030204" pitchFamily="34" charset="0"/>
                <a:cs typeface="Arial" panose="020B0604020202020204" pitchFamily="34" charset="0"/>
              </a:rPr>
              <a:t> with the conventions, standards and rules of the classification requirements</a:t>
            </a:r>
            <a:endParaRPr lang="en-AU" sz="14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spcAft>
                <a:spcPts val="800"/>
              </a:spcAft>
              <a:buClr>
                <a:srgbClr val="0B3041"/>
              </a:buClr>
              <a:buFont typeface="Symbol" panose="05050102010706020507" pitchFamily="18" charset="2"/>
              <a:buChar char=""/>
            </a:pPr>
            <a:r>
              <a:rPr lang="en-AU" sz="1400" b="1" dirty="0">
                <a:solidFill>
                  <a:srgbClr val="0B3041"/>
                </a:solidFill>
                <a:effectLst/>
                <a:latin typeface="Arial" panose="020B0604020202020204" pitchFamily="34" charset="0"/>
                <a:ea typeface="Calibri" panose="020F0502020204030204" pitchFamily="34" charset="0"/>
                <a:cs typeface="Arial" panose="020B0604020202020204" pitchFamily="34" charset="0"/>
              </a:rPr>
              <a:t>Consult those performing the clinical coding process</a:t>
            </a:r>
            <a:r>
              <a:rPr lang="en-AU" sz="1400" dirty="0">
                <a:solidFill>
                  <a:srgbClr val="0B3041"/>
                </a:solidFill>
                <a:effectLst/>
                <a:latin typeface="Arial" panose="020B0604020202020204" pitchFamily="34" charset="0"/>
                <a:ea typeface="Calibri" panose="020F0502020204030204" pitchFamily="34" charset="0"/>
                <a:cs typeface="Arial" panose="020B0604020202020204" pitchFamily="34" charset="0"/>
              </a:rPr>
              <a:t> in the health service when designing new systems to support the clinical coding process</a:t>
            </a:r>
            <a:endParaRPr lang="en-AU" sz="1400" dirty="0">
              <a:effectLst/>
              <a:latin typeface="Arial" panose="020B0604020202020204" pitchFamily="34" charset="0"/>
              <a:ea typeface="Calibri" panose="020F0502020204030204" pitchFamily="34" charset="0"/>
              <a:cs typeface="Arial" panose="020B0604020202020204" pitchFamily="34" charset="0"/>
            </a:endParaRPr>
          </a:p>
        </p:txBody>
      </p:sp>
      <p:sp>
        <p:nvSpPr>
          <p:cNvPr id="21" name="Rectangle 6">
            <a:extLst>
              <a:ext uri="{FF2B5EF4-FFF2-40B4-BE49-F238E27FC236}">
                <a16:creationId xmlns:a16="http://schemas.microsoft.com/office/drawing/2014/main" id="{8A5C1FF1-C199-A08D-9824-9B3A3505BA9D}"/>
              </a:ext>
            </a:extLst>
          </p:cNvPr>
          <p:cNvSpPr>
            <a:spLocks noChangeArrowheads="1"/>
          </p:cNvSpPr>
          <p:nvPr/>
        </p:nvSpPr>
        <p:spPr bwMode="auto">
          <a:xfrm>
            <a:off x="2823548" y="398258"/>
            <a:ext cx="853044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AU" altLang="en-US" sz="1800" b="1" i="0" u="none" strike="noStrike" cap="none" normalizeH="0" baseline="0" dirty="0" bmk="_Ref176293623">
                <a:ln>
                  <a:noFill/>
                </a:ln>
                <a:solidFill>
                  <a:schemeClr val="tx1"/>
                </a:solidFill>
                <a:effectLst/>
                <a:latin typeface="Arial" panose="020B0604020202020204" pitchFamily="34" charset="0"/>
                <a:cs typeface="Arial" panose="020B0604020202020204" pitchFamily="34" charset="0"/>
              </a:rPr>
              <a:t>Practice Points for the Management of health information</a:t>
            </a:r>
            <a:br>
              <a:rPr kumimoji="0" lang="en-AU" altLang="en-US" sz="1800" b="1" i="0" u="none" strike="noStrike" cap="none" normalizeH="0" baseline="0" dirty="0" bmk="_Ref176293623">
                <a:ln>
                  <a:noFill/>
                </a:ln>
                <a:solidFill>
                  <a:schemeClr val="tx1"/>
                </a:solidFill>
                <a:effectLst/>
                <a:latin typeface="Arial" panose="020B0604020202020204" pitchFamily="34" charset="0"/>
                <a:cs typeface="Arial" panose="020B0604020202020204" pitchFamily="34" charset="0"/>
              </a:rPr>
            </a:br>
            <a:r>
              <a:rPr lang="en-AU" sz="1800" dirty="0">
                <a:effectLst/>
                <a:latin typeface="Arial" panose="020B0604020202020204" pitchFamily="34" charset="0"/>
                <a:ea typeface="Calibri" panose="020F0502020204030204" pitchFamily="34" charset="0"/>
              </a:rPr>
              <a:t>Enabling high-quality reporting through management of health information.</a:t>
            </a:r>
            <a:endParaRPr kumimoji="0" lang="en-AU" altLang="en-US" sz="1800" b="0" i="0" u="none" strike="noStrike" cap="none" normalizeH="0" baseline="0" dirty="0">
              <a:ln>
                <a:noFill/>
              </a:ln>
              <a:solidFill>
                <a:schemeClr val="tx1"/>
              </a:solidFill>
              <a:effectLst/>
              <a:latin typeface="Arial" panose="020B0604020202020204" pitchFamily="34" charset="0"/>
            </a:endParaRPr>
          </a:p>
        </p:txBody>
      </p:sp>
      <p:grpSp>
        <p:nvGrpSpPr>
          <p:cNvPr id="2" name="Group 1">
            <a:extLst>
              <a:ext uri="{FF2B5EF4-FFF2-40B4-BE49-F238E27FC236}">
                <a16:creationId xmlns:a16="http://schemas.microsoft.com/office/drawing/2014/main" id="{7F882AE5-B608-31F1-8EC5-37BC77284B85}"/>
              </a:ext>
            </a:extLst>
          </p:cNvPr>
          <p:cNvGrpSpPr/>
          <p:nvPr/>
        </p:nvGrpSpPr>
        <p:grpSpPr>
          <a:xfrm>
            <a:off x="403850" y="2221079"/>
            <a:ext cx="2098800" cy="2098800"/>
            <a:chOff x="112391" y="229484"/>
            <a:chExt cx="6237524" cy="6237524"/>
          </a:xfrm>
        </p:grpSpPr>
        <p:sp>
          <p:nvSpPr>
            <p:cNvPr id="16" name="Oval 15">
              <a:extLst>
                <a:ext uri="{FF2B5EF4-FFF2-40B4-BE49-F238E27FC236}">
                  <a16:creationId xmlns:a16="http://schemas.microsoft.com/office/drawing/2014/main" id="{549FC02A-B4A2-8E20-346D-BA687C633438}"/>
                </a:ext>
              </a:extLst>
            </p:cNvPr>
            <p:cNvSpPr/>
            <p:nvPr/>
          </p:nvSpPr>
          <p:spPr>
            <a:xfrm>
              <a:off x="112391" y="229484"/>
              <a:ext cx="6237524" cy="6237524"/>
            </a:xfrm>
            <a:prstGeom prst="ellipse">
              <a:avLst/>
            </a:prstGeom>
            <a:solidFill>
              <a:schemeClr val="bg1">
                <a:lumMod val="50000"/>
              </a:schemeClr>
            </a:solidFill>
            <a:ln w="76200"/>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AU"/>
            </a:p>
          </p:txBody>
        </p:sp>
        <p:sp>
          <p:nvSpPr>
            <p:cNvPr id="17" name="Oval 16">
              <a:extLst>
                <a:ext uri="{FF2B5EF4-FFF2-40B4-BE49-F238E27FC236}">
                  <a16:creationId xmlns:a16="http://schemas.microsoft.com/office/drawing/2014/main" id="{AA87FBC0-1C82-DE89-43DB-B10FD27CA17F}"/>
                </a:ext>
              </a:extLst>
            </p:cNvPr>
            <p:cNvSpPr/>
            <p:nvPr/>
          </p:nvSpPr>
          <p:spPr>
            <a:xfrm>
              <a:off x="482447" y="605469"/>
              <a:ext cx="5485554" cy="5485554"/>
            </a:xfrm>
            <a:prstGeom prst="ellipse">
              <a:avLst/>
            </a:prstGeom>
            <a:solidFill>
              <a:schemeClr val="bg1">
                <a:lumMod val="85000"/>
              </a:schemeClr>
            </a:solidFill>
            <a:ln w="76200"/>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AU"/>
            </a:p>
          </p:txBody>
        </p:sp>
        <p:sp>
          <p:nvSpPr>
            <p:cNvPr id="18" name="Oval 17">
              <a:extLst>
                <a:ext uri="{FF2B5EF4-FFF2-40B4-BE49-F238E27FC236}">
                  <a16:creationId xmlns:a16="http://schemas.microsoft.com/office/drawing/2014/main" id="{C41E8C67-E0D5-D571-A978-72FB6350F414}"/>
                </a:ext>
              </a:extLst>
            </p:cNvPr>
            <p:cNvSpPr/>
            <p:nvPr/>
          </p:nvSpPr>
          <p:spPr>
            <a:xfrm>
              <a:off x="1072751" y="1214823"/>
              <a:ext cx="4266846" cy="4266846"/>
            </a:xfrm>
            <a:prstGeom prst="ellipse">
              <a:avLst/>
            </a:prstGeom>
            <a:solidFill>
              <a:schemeClr val="bg1">
                <a:lumMod val="85000"/>
              </a:schemeClr>
            </a:solidFill>
            <a:ln w="76200"/>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AU"/>
            </a:p>
          </p:txBody>
        </p:sp>
        <p:sp>
          <p:nvSpPr>
            <p:cNvPr id="19" name="Oval 18">
              <a:extLst>
                <a:ext uri="{FF2B5EF4-FFF2-40B4-BE49-F238E27FC236}">
                  <a16:creationId xmlns:a16="http://schemas.microsoft.com/office/drawing/2014/main" id="{6D276358-8A27-A6A7-7951-B3B77C85D83F}"/>
                </a:ext>
              </a:extLst>
            </p:cNvPr>
            <p:cNvSpPr/>
            <p:nvPr/>
          </p:nvSpPr>
          <p:spPr>
            <a:xfrm>
              <a:off x="1820657" y="1962729"/>
              <a:ext cx="2771035" cy="2771035"/>
            </a:xfrm>
            <a:prstGeom prst="ellipse">
              <a:avLst/>
            </a:prstGeom>
            <a:solidFill>
              <a:schemeClr val="bg1">
                <a:lumMod val="85000"/>
              </a:schemeClr>
            </a:solidFill>
            <a:ln w="76200"/>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AU"/>
            </a:p>
          </p:txBody>
        </p:sp>
        <p:sp>
          <p:nvSpPr>
            <p:cNvPr id="20" name="Oval 19">
              <a:extLst>
                <a:ext uri="{FF2B5EF4-FFF2-40B4-BE49-F238E27FC236}">
                  <a16:creationId xmlns:a16="http://schemas.microsoft.com/office/drawing/2014/main" id="{5FC74DFA-3AF5-2C00-4850-D31CFAC8D20C}"/>
                </a:ext>
              </a:extLst>
            </p:cNvPr>
            <p:cNvSpPr/>
            <p:nvPr/>
          </p:nvSpPr>
          <p:spPr>
            <a:xfrm>
              <a:off x="2375030" y="2517102"/>
              <a:ext cx="1662288" cy="1662288"/>
            </a:xfrm>
            <a:prstGeom prst="ellipse">
              <a:avLst/>
            </a:prstGeom>
            <a:solidFill>
              <a:schemeClr val="bg1"/>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pPr algn="ctr"/>
              <a:r>
                <a:rPr lang="en-AU" sz="2400" b="1" dirty="0">
                  <a:solidFill>
                    <a:schemeClr val="tx1"/>
                  </a:solidFill>
                </a:rPr>
                <a:t>4</a:t>
              </a:r>
            </a:p>
          </p:txBody>
        </p:sp>
      </p:grpSp>
    </p:spTree>
    <p:extLst>
      <p:ext uri="{BB962C8B-B14F-4D97-AF65-F5344CB8AC3E}">
        <p14:creationId xmlns:p14="http://schemas.microsoft.com/office/powerpoint/2010/main" val="22361477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FF190E-8258-F14F-6BE5-3938D68375F1}"/>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B894D01B-7D2B-964F-3F94-EA7049C92EA8}"/>
              </a:ext>
            </a:extLst>
          </p:cNvPr>
          <p:cNvSpPr txBox="1"/>
          <p:nvPr/>
        </p:nvSpPr>
        <p:spPr>
          <a:xfrm>
            <a:off x="416039" y="343383"/>
            <a:ext cx="9623110" cy="707886"/>
          </a:xfrm>
          <a:prstGeom prst="rect">
            <a:avLst/>
          </a:prstGeom>
          <a:noFill/>
        </p:spPr>
        <p:txBody>
          <a:bodyPr wrap="square" rtlCol="0">
            <a:spAutoFit/>
          </a:bodyPr>
          <a:lstStyle/>
          <a:p>
            <a:r>
              <a:rPr lang="en-US" sz="4000" dirty="0">
                <a:latin typeface="Roboto Medium" panose="02000000000000000000" pitchFamily="2" charset="0"/>
                <a:ea typeface="Roboto Medium" panose="02000000000000000000" pitchFamily="2" charset="0"/>
                <a:cs typeface="Roboto Medium" panose="02000000000000000000" pitchFamily="2" charset="0"/>
              </a:rPr>
              <a:t>STAGE 4</a:t>
            </a:r>
            <a:endParaRPr lang="en-ID" sz="4000" dirty="0">
              <a:latin typeface="Roboto Medium" panose="02000000000000000000" pitchFamily="2" charset="0"/>
              <a:ea typeface="Roboto Medium" panose="02000000000000000000" pitchFamily="2" charset="0"/>
              <a:cs typeface="Roboto Medium" panose="02000000000000000000" pitchFamily="2" charset="0"/>
            </a:endParaRPr>
          </a:p>
        </p:txBody>
      </p:sp>
      <p:grpSp>
        <p:nvGrpSpPr>
          <p:cNvPr id="10" name="Group 9">
            <a:extLst>
              <a:ext uri="{FF2B5EF4-FFF2-40B4-BE49-F238E27FC236}">
                <a16:creationId xmlns:a16="http://schemas.microsoft.com/office/drawing/2014/main" id="{7B94AE8D-23A0-4B28-096A-48574A9B9CEC}"/>
              </a:ext>
            </a:extLst>
          </p:cNvPr>
          <p:cNvGrpSpPr/>
          <p:nvPr/>
        </p:nvGrpSpPr>
        <p:grpSpPr>
          <a:xfrm>
            <a:off x="3" y="5507721"/>
            <a:ext cx="1465978" cy="1301997"/>
            <a:chOff x="3" y="5507721"/>
            <a:chExt cx="1465978" cy="1301997"/>
          </a:xfrm>
          <a:effectLst>
            <a:outerShdw blurRad="163079" dist="50800" dir="5400000" sx="98000" sy="98000" algn="ctr" rotWithShape="0">
              <a:srgbClr val="000000">
                <a:alpha val="19307"/>
              </a:srgbClr>
            </a:outerShdw>
          </a:effectLst>
        </p:grpSpPr>
        <p:grpSp>
          <p:nvGrpSpPr>
            <p:cNvPr id="11" name="Group 10">
              <a:extLst>
                <a:ext uri="{FF2B5EF4-FFF2-40B4-BE49-F238E27FC236}">
                  <a16:creationId xmlns:a16="http://schemas.microsoft.com/office/drawing/2014/main" id="{7300B88E-4CC1-7F1C-09CD-BB571726EFE7}"/>
                </a:ext>
              </a:extLst>
            </p:cNvPr>
            <p:cNvGrpSpPr/>
            <p:nvPr/>
          </p:nvGrpSpPr>
          <p:grpSpPr>
            <a:xfrm rot="16200000">
              <a:off x="81993" y="5425731"/>
              <a:ext cx="1301997" cy="1465978"/>
              <a:chOff x="1467813" y="511800"/>
              <a:chExt cx="1301997" cy="1465978"/>
            </a:xfrm>
          </p:grpSpPr>
          <p:sp>
            <p:nvSpPr>
              <p:cNvPr id="13" name="Rectangle 12">
                <a:extLst>
                  <a:ext uri="{FF2B5EF4-FFF2-40B4-BE49-F238E27FC236}">
                    <a16:creationId xmlns:a16="http://schemas.microsoft.com/office/drawing/2014/main" id="{59315444-C291-A5C8-CBF0-3E9D9A42FE35}"/>
                  </a:ext>
                </a:extLst>
              </p:cNvPr>
              <p:cNvSpPr/>
              <p:nvPr/>
            </p:nvSpPr>
            <p:spPr>
              <a:xfrm>
                <a:off x="1467814" y="511800"/>
                <a:ext cx="1300438" cy="826401"/>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Oval 13">
                <a:extLst>
                  <a:ext uri="{FF2B5EF4-FFF2-40B4-BE49-F238E27FC236}">
                    <a16:creationId xmlns:a16="http://schemas.microsoft.com/office/drawing/2014/main" id="{FC8E7FC4-4782-2BF0-B8AC-45B5F37A188E}"/>
                  </a:ext>
                </a:extLst>
              </p:cNvPr>
              <p:cNvSpPr/>
              <p:nvPr/>
            </p:nvSpPr>
            <p:spPr>
              <a:xfrm>
                <a:off x="1467813" y="675781"/>
                <a:ext cx="1301997" cy="1301997"/>
              </a:xfrm>
              <a:prstGeom prst="ellipse">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2" name="Picture 11" descr="A logo with a blue circle and a red and orange logo&#10;&#10;Description automatically generated">
              <a:extLst>
                <a:ext uri="{FF2B5EF4-FFF2-40B4-BE49-F238E27FC236}">
                  <a16:creationId xmlns:a16="http://schemas.microsoft.com/office/drawing/2014/main" id="{591A8CFB-1F90-0F3A-870C-AB381C26531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0012" y="5650750"/>
              <a:ext cx="866222" cy="1015940"/>
            </a:xfrm>
            <a:prstGeom prst="rect">
              <a:avLst/>
            </a:prstGeom>
          </p:spPr>
        </p:pic>
      </p:grpSp>
      <p:sp>
        <p:nvSpPr>
          <p:cNvPr id="16" name="TextBox 15">
            <a:extLst>
              <a:ext uri="{FF2B5EF4-FFF2-40B4-BE49-F238E27FC236}">
                <a16:creationId xmlns:a16="http://schemas.microsoft.com/office/drawing/2014/main" id="{011A4B64-6960-2B6F-2FF9-E9550E0C5C10}"/>
              </a:ext>
            </a:extLst>
          </p:cNvPr>
          <p:cNvSpPr txBox="1"/>
          <p:nvPr/>
        </p:nvSpPr>
        <p:spPr>
          <a:xfrm>
            <a:off x="2823548" y="1239219"/>
            <a:ext cx="7365481" cy="336631"/>
          </a:xfrm>
          <a:prstGeom prst="rect">
            <a:avLst/>
          </a:prstGeom>
          <a:noFill/>
        </p:spPr>
        <p:txBody>
          <a:bodyPr wrap="square">
            <a:spAutoFit/>
          </a:bodyPr>
          <a:lstStyle/>
          <a:p>
            <a:pPr>
              <a:lnSpc>
                <a:spcPct val="107000"/>
              </a:lnSpc>
              <a:spcAft>
                <a:spcPts val="800"/>
              </a:spcAft>
            </a:pPr>
            <a:r>
              <a:rPr lang="en-AU" sz="1600" b="1" dirty="0">
                <a:solidFill>
                  <a:srgbClr val="000000"/>
                </a:solidFill>
                <a:effectLst/>
                <a:latin typeface="Arial" panose="020B0604020202020204" pitchFamily="34" charset="0"/>
                <a:cs typeface="Arial" panose="020B0604020202020204" pitchFamily="34" charset="0"/>
              </a:rPr>
              <a:t>Management of health information practice points supporting the pillars:</a:t>
            </a:r>
          </a:p>
        </p:txBody>
      </p:sp>
      <p:sp>
        <p:nvSpPr>
          <p:cNvPr id="18" name="TextBox 17">
            <a:extLst>
              <a:ext uri="{FF2B5EF4-FFF2-40B4-BE49-F238E27FC236}">
                <a16:creationId xmlns:a16="http://schemas.microsoft.com/office/drawing/2014/main" id="{3D9C19FF-D54C-7A47-E1F2-1706A622FA7B}"/>
              </a:ext>
            </a:extLst>
          </p:cNvPr>
          <p:cNvSpPr txBox="1"/>
          <p:nvPr/>
        </p:nvSpPr>
        <p:spPr>
          <a:xfrm>
            <a:off x="7220197" y="1879629"/>
            <a:ext cx="4358244" cy="4082528"/>
          </a:xfrm>
          <a:prstGeom prst="rect">
            <a:avLst/>
          </a:prstGeom>
          <a:noFill/>
        </p:spPr>
        <p:txBody>
          <a:bodyPr wrap="square">
            <a:spAutoFit/>
          </a:bodyPr>
          <a:lstStyle/>
          <a:p>
            <a:pPr>
              <a:lnSpc>
                <a:spcPct val="107000"/>
              </a:lnSpc>
              <a:spcAft>
                <a:spcPts val="800"/>
              </a:spcAft>
            </a:pPr>
            <a:r>
              <a:rPr lang="en-AU" sz="1400" b="1" dirty="0">
                <a:effectLst/>
                <a:latin typeface="Arial" panose="020B0604020202020204" pitchFamily="34" charset="0"/>
                <a:ea typeface="Calibri" panose="020F0502020204030204" pitchFamily="34" charset="0"/>
                <a:cs typeface="Arial" panose="020B0604020202020204" pitchFamily="34" charset="0"/>
              </a:rPr>
              <a:t>Clinical Coding Education (Pillar C)</a:t>
            </a:r>
            <a:endParaRPr lang="en-AU" sz="14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spcAft>
                <a:spcPts val="800"/>
              </a:spcAft>
              <a:buFont typeface="Symbol" panose="05050102010706020507" pitchFamily="18" charset="2"/>
              <a:buChar char=""/>
            </a:pPr>
            <a:r>
              <a:rPr lang="en-AU" sz="1400" dirty="0">
                <a:effectLst/>
                <a:latin typeface="Arial" panose="020B0604020202020204" pitchFamily="34" charset="0"/>
                <a:ea typeface="Calibri" panose="020F0502020204030204" pitchFamily="34" charset="0"/>
                <a:cs typeface="Arial" panose="020B0604020202020204" pitchFamily="34" charset="0"/>
              </a:rPr>
              <a:t>Identify updates to reporting requirements or the classification system and educate the workforce of the related changes to clinical documentation to collect this information</a:t>
            </a:r>
          </a:p>
          <a:p>
            <a:pPr>
              <a:lnSpc>
                <a:spcPct val="107000"/>
              </a:lnSpc>
              <a:spcAft>
                <a:spcPts val="800"/>
              </a:spcAft>
            </a:pPr>
            <a:r>
              <a:rPr lang="en-AU" sz="1400" b="1" dirty="0">
                <a:effectLst/>
                <a:latin typeface="Arial" panose="020B0604020202020204" pitchFamily="34" charset="0"/>
                <a:ea typeface="Calibri" panose="020F0502020204030204" pitchFamily="34" charset="0"/>
                <a:cs typeface="Arial" panose="020B0604020202020204" pitchFamily="34" charset="0"/>
              </a:rPr>
              <a:t>Clinical Coding Data Quality (Pillar D)</a:t>
            </a:r>
            <a:endParaRPr lang="en-AU" sz="14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spcAft>
                <a:spcPts val="800"/>
              </a:spcAft>
              <a:buFont typeface="Symbol" panose="05050102010706020507" pitchFamily="18" charset="2"/>
              <a:buChar char=""/>
            </a:pPr>
            <a:r>
              <a:rPr lang="en-AU" sz="1400" dirty="0">
                <a:effectLst/>
                <a:latin typeface="Arial" panose="020B0604020202020204" pitchFamily="34" charset="0"/>
                <a:ea typeface="Calibri" panose="020F0502020204030204" pitchFamily="34" charset="0"/>
                <a:cs typeface="Arial" panose="020B0604020202020204" pitchFamily="34" charset="0"/>
              </a:rPr>
              <a:t>Identify routine quality improvement activities that aim to improve the quality of clinical coded data</a:t>
            </a:r>
          </a:p>
          <a:p>
            <a:pPr marL="342900" lvl="0" indent="-342900">
              <a:spcAft>
                <a:spcPts val="800"/>
              </a:spcAft>
              <a:buFont typeface="Symbol" panose="05050102010706020507" pitchFamily="18" charset="2"/>
              <a:buChar char=""/>
            </a:pPr>
            <a:r>
              <a:rPr lang="en-AU" sz="1400" dirty="0">
                <a:effectLst/>
                <a:latin typeface="Arial" panose="020B0604020202020204" pitchFamily="34" charset="0"/>
                <a:ea typeface="Calibri" panose="020F0502020204030204" pitchFamily="34" charset="0"/>
                <a:cs typeface="Arial" panose="020B0604020202020204" pitchFamily="34" charset="0"/>
              </a:rPr>
              <a:t>Participate in projects or working groups related to new systems that impact the clinical coding process</a:t>
            </a:r>
          </a:p>
          <a:p>
            <a:pPr marL="342900" lvl="0" indent="-342900">
              <a:spcAft>
                <a:spcPts val="800"/>
              </a:spcAft>
              <a:buFont typeface="Symbol" panose="05050102010706020507" pitchFamily="18" charset="2"/>
              <a:buChar char=""/>
            </a:pPr>
            <a:r>
              <a:rPr lang="en-AU" sz="1400" dirty="0">
                <a:effectLst/>
                <a:latin typeface="Arial" panose="020B0604020202020204" pitchFamily="34" charset="0"/>
                <a:ea typeface="Calibri" panose="020F0502020204030204" pitchFamily="34" charset="0"/>
                <a:cs typeface="Arial" panose="020B0604020202020204" pitchFamily="34" charset="0"/>
              </a:rPr>
              <a:t>Identify the priority areas in clinical coded data to support clinicians improving their clinical documentation and clinical care through quality improvement activities</a:t>
            </a:r>
          </a:p>
        </p:txBody>
      </p:sp>
      <p:sp>
        <p:nvSpPr>
          <p:cNvPr id="19" name="TextBox 18">
            <a:extLst>
              <a:ext uri="{FF2B5EF4-FFF2-40B4-BE49-F238E27FC236}">
                <a16:creationId xmlns:a16="http://schemas.microsoft.com/office/drawing/2014/main" id="{90015C05-A11F-C187-F208-BCAD67DC74EF}"/>
              </a:ext>
            </a:extLst>
          </p:cNvPr>
          <p:cNvSpPr txBox="1"/>
          <p:nvPr/>
        </p:nvSpPr>
        <p:spPr>
          <a:xfrm>
            <a:off x="2823547" y="1879629"/>
            <a:ext cx="4173717" cy="3867084"/>
          </a:xfrm>
          <a:prstGeom prst="rect">
            <a:avLst/>
          </a:prstGeom>
          <a:noFill/>
        </p:spPr>
        <p:txBody>
          <a:bodyPr wrap="square">
            <a:spAutoFit/>
          </a:bodyPr>
          <a:lstStyle/>
          <a:p>
            <a:pPr>
              <a:lnSpc>
                <a:spcPct val="107000"/>
              </a:lnSpc>
              <a:spcAft>
                <a:spcPts val="800"/>
              </a:spcAft>
            </a:pPr>
            <a:r>
              <a:rPr lang="en-AU" sz="1400" b="1" dirty="0">
                <a:effectLst/>
                <a:latin typeface="Arial" panose="020B0604020202020204" pitchFamily="34" charset="0"/>
                <a:ea typeface="Calibri" panose="020F0502020204030204" pitchFamily="34" charset="0"/>
                <a:cs typeface="Arial" panose="020B0604020202020204" pitchFamily="34" charset="0"/>
              </a:rPr>
              <a:t>Compliance with requirements (Pillar A)</a:t>
            </a:r>
            <a:endParaRPr lang="en-AU" sz="14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spcAft>
                <a:spcPts val="800"/>
              </a:spcAft>
              <a:buFont typeface="Symbol" panose="05050102010706020507" pitchFamily="18" charset="2"/>
              <a:buChar char=""/>
            </a:pPr>
            <a:r>
              <a:rPr lang="en-AU" sz="1400" dirty="0">
                <a:effectLst/>
                <a:latin typeface="Arial" panose="020B0604020202020204" pitchFamily="34" charset="0"/>
                <a:ea typeface="Calibri" panose="020F0502020204030204" pitchFamily="34" charset="0"/>
                <a:cs typeface="Arial" panose="020B0604020202020204" pitchFamily="34" charset="0"/>
              </a:rPr>
              <a:t>Support the monitoring of access to personal and sensitive information in line with the health service’s policy</a:t>
            </a:r>
          </a:p>
          <a:p>
            <a:pPr marL="342900" lvl="0" indent="-342900">
              <a:spcAft>
                <a:spcPts val="800"/>
              </a:spcAft>
              <a:buFont typeface="Symbol" panose="05050102010706020507" pitchFamily="18" charset="2"/>
              <a:buChar char=""/>
            </a:pPr>
            <a:r>
              <a:rPr lang="en-AU" sz="1400" dirty="0">
                <a:effectLst/>
                <a:latin typeface="Arial" panose="020B0604020202020204" pitchFamily="34" charset="0"/>
                <a:ea typeface="Calibri" panose="020F0502020204030204" pitchFamily="34" charset="0"/>
                <a:cs typeface="Arial" panose="020B0604020202020204" pitchFamily="34" charset="0"/>
              </a:rPr>
              <a:t>Review systems on an established basis to ensure they are aligned with current reporting requirements</a:t>
            </a:r>
          </a:p>
          <a:p>
            <a:pPr>
              <a:lnSpc>
                <a:spcPct val="107000"/>
              </a:lnSpc>
              <a:spcAft>
                <a:spcPts val="800"/>
              </a:spcAft>
            </a:pPr>
            <a:r>
              <a:rPr lang="en-AU" sz="1400" b="1" dirty="0">
                <a:effectLst/>
                <a:latin typeface="Arial" panose="020B0604020202020204" pitchFamily="34" charset="0"/>
                <a:ea typeface="Calibri" panose="020F0502020204030204" pitchFamily="34" charset="0"/>
                <a:cs typeface="Arial" panose="020B0604020202020204" pitchFamily="34" charset="0"/>
              </a:rPr>
              <a:t>Clinical Coding Practice (Pillar B)</a:t>
            </a:r>
            <a:endParaRPr lang="en-AU" sz="1400" dirty="0">
              <a:effectLst/>
              <a:latin typeface="Arial" panose="020B0604020202020204" pitchFamily="34" charset="0"/>
              <a:ea typeface="Calibri" panose="020F0502020204030204" pitchFamily="34" charset="0"/>
              <a:cs typeface="Arial" panose="020B0604020202020204" pitchFamily="34" charset="0"/>
            </a:endParaRPr>
          </a:p>
          <a:p>
            <a:pPr marL="342900" lvl="0" indent="-342900">
              <a:spcAft>
                <a:spcPts val="800"/>
              </a:spcAft>
              <a:buFont typeface="Symbol" panose="05050102010706020507" pitchFamily="18" charset="2"/>
              <a:buChar char=""/>
            </a:pPr>
            <a:r>
              <a:rPr lang="en-AU" sz="1400" dirty="0">
                <a:effectLst/>
                <a:latin typeface="Arial" panose="020B0604020202020204" pitchFamily="34" charset="0"/>
                <a:ea typeface="Calibri" panose="020F0502020204030204" pitchFamily="34" charset="0"/>
                <a:cs typeface="Arial" panose="020B0604020202020204" pitchFamily="34" charset="0"/>
              </a:rPr>
              <a:t>Ensure that data quality edits and validations are aligned with conventions, standards and rules of the classification system</a:t>
            </a:r>
          </a:p>
          <a:p>
            <a:pPr marL="342900" lvl="0" indent="-342900">
              <a:spcAft>
                <a:spcPts val="800"/>
              </a:spcAft>
              <a:buFont typeface="Symbol" panose="05050102010706020507" pitchFamily="18" charset="2"/>
              <a:buChar char=""/>
            </a:pPr>
            <a:r>
              <a:rPr lang="en-AU" sz="1400" dirty="0">
                <a:effectLst/>
                <a:latin typeface="Arial" panose="020B0604020202020204" pitchFamily="34" charset="0"/>
                <a:ea typeface="Calibri" panose="020F0502020204030204" pitchFamily="34" charset="0"/>
                <a:cs typeface="Arial" panose="020B0604020202020204" pitchFamily="34" charset="0"/>
              </a:rPr>
              <a:t>Ensure that appropriate information systems are accessible to the workforce responsible for the clinical coding process, with access to the relevant information within those systems</a:t>
            </a:r>
          </a:p>
        </p:txBody>
      </p:sp>
      <p:sp>
        <p:nvSpPr>
          <p:cNvPr id="2" name="Rectangle 6">
            <a:extLst>
              <a:ext uri="{FF2B5EF4-FFF2-40B4-BE49-F238E27FC236}">
                <a16:creationId xmlns:a16="http://schemas.microsoft.com/office/drawing/2014/main" id="{C676825D-7D67-3F92-86B1-A2EB4D177479}"/>
              </a:ext>
            </a:extLst>
          </p:cNvPr>
          <p:cNvSpPr>
            <a:spLocks noChangeArrowheads="1"/>
          </p:cNvSpPr>
          <p:nvPr/>
        </p:nvSpPr>
        <p:spPr bwMode="auto">
          <a:xfrm>
            <a:off x="2823548" y="398258"/>
            <a:ext cx="853044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AU" altLang="en-US" sz="1800" b="1" i="0" u="none" strike="noStrike" cap="none" normalizeH="0" baseline="0" dirty="0" bmk="_Ref176293623">
                <a:ln>
                  <a:noFill/>
                </a:ln>
                <a:solidFill>
                  <a:schemeClr val="tx1"/>
                </a:solidFill>
                <a:effectLst/>
                <a:latin typeface="Arial" panose="020B0604020202020204" pitchFamily="34" charset="0"/>
                <a:cs typeface="Arial" panose="020B0604020202020204" pitchFamily="34" charset="0"/>
              </a:rPr>
              <a:t>Practice Points for the Management of health information</a:t>
            </a:r>
            <a:br>
              <a:rPr kumimoji="0" lang="en-AU" altLang="en-US" sz="1800" b="1" i="0" u="none" strike="noStrike" cap="none" normalizeH="0" baseline="0" dirty="0" bmk="_Ref176293623">
                <a:ln>
                  <a:noFill/>
                </a:ln>
                <a:solidFill>
                  <a:schemeClr val="tx1"/>
                </a:solidFill>
                <a:effectLst/>
                <a:latin typeface="Arial" panose="020B0604020202020204" pitchFamily="34" charset="0"/>
                <a:cs typeface="Arial" panose="020B0604020202020204" pitchFamily="34" charset="0"/>
              </a:rPr>
            </a:br>
            <a:r>
              <a:rPr lang="en-AU" sz="1800" dirty="0">
                <a:effectLst/>
                <a:latin typeface="Arial" panose="020B0604020202020204" pitchFamily="34" charset="0"/>
                <a:ea typeface="Calibri" panose="020F0502020204030204" pitchFamily="34" charset="0"/>
              </a:rPr>
              <a:t>Enabling high-quality reporting through management of health information.</a:t>
            </a:r>
            <a:endParaRPr kumimoji="0" lang="en-AU" altLang="en-US" sz="1800" b="0" i="0" u="none" strike="noStrike" cap="none" normalizeH="0" baseline="0" dirty="0">
              <a:ln>
                <a:noFill/>
              </a:ln>
              <a:solidFill>
                <a:schemeClr val="tx1"/>
              </a:solidFill>
              <a:effectLst/>
              <a:latin typeface="Arial" panose="020B0604020202020204" pitchFamily="34" charset="0"/>
            </a:endParaRPr>
          </a:p>
        </p:txBody>
      </p:sp>
      <p:grpSp>
        <p:nvGrpSpPr>
          <p:cNvPr id="15" name="Group 14">
            <a:extLst>
              <a:ext uri="{FF2B5EF4-FFF2-40B4-BE49-F238E27FC236}">
                <a16:creationId xmlns:a16="http://schemas.microsoft.com/office/drawing/2014/main" id="{72A9C5C5-4E54-E1C1-2BCE-3422A0AA4CAF}"/>
              </a:ext>
            </a:extLst>
          </p:cNvPr>
          <p:cNvGrpSpPr/>
          <p:nvPr/>
        </p:nvGrpSpPr>
        <p:grpSpPr>
          <a:xfrm>
            <a:off x="403850" y="2221079"/>
            <a:ext cx="2098800" cy="2098800"/>
            <a:chOff x="112391" y="229484"/>
            <a:chExt cx="6237524" cy="6237524"/>
          </a:xfrm>
        </p:grpSpPr>
        <p:sp>
          <p:nvSpPr>
            <p:cNvPr id="17" name="Oval 16">
              <a:extLst>
                <a:ext uri="{FF2B5EF4-FFF2-40B4-BE49-F238E27FC236}">
                  <a16:creationId xmlns:a16="http://schemas.microsoft.com/office/drawing/2014/main" id="{FCDC952D-00EC-B251-D06E-7D7D35C278ED}"/>
                </a:ext>
              </a:extLst>
            </p:cNvPr>
            <p:cNvSpPr/>
            <p:nvPr/>
          </p:nvSpPr>
          <p:spPr>
            <a:xfrm>
              <a:off x="112391" y="229484"/>
              <a:ext cx="6237524" cy="6237524"/>
            </a:xfrm>
            <a:prstGeom prst="ellipse">
              <a:avLst/>
            </a:prstGeom>
            <a:solidFill>
              <a:schemeClr val="bg1">
                <a:lumMod val="50000"/>
              </a:schemeClr>
            </a:solidFill>
            <a:ln w="76200"/>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AU"/>
            </a:p>
          </p:txBody>
        </p:sp>
        <p:sp>
          <p:nvSpPr>
            <p:cNvPr id="20" name="Oval 19">
              <a:extLst>
                <a:ext uri="{FF2B5EF4-FFF2-40B4-BE49-F238E27FC236}">
                  <a16:creationId xmlns:a16="http://schemas.microsoft.com/office/drawing/2014/main" id="{2AD3050D-9B4B-E9B9-CAF8-72FB55568FC4}"/>
                </a:ext>
              </a:extLst>
            </p:cNvPr>
            <p:cNvSpPr/>
            <p:nvPr/>
          </p:nvSpPr>
          <p:spPr>
            <a:xfrm>
              <a:off x="482447" y="605469"/>
              <a:ext cx="5485554" cy="5485554"/>
            </a:xfrm>
            <a:prstGeom prst="ellipse">
              <a:avLst/>
            </a:prstGeom>
            <a:solidFill>
              <a:schemeClr val="bg1">
                <a:lumMod val="85000"/>
              </a:schemeClr>
            </a:solidFill>
            <a:ln w="76200"/>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AU"/>
            </a:p>
          </p:txBody>
        </p:sp>
        <p:sp>
          <p:nvSpPr>
            <p:cNvPr id="22" name="Oval 21">
              <a:extLst>
                <a:ext uri="{FF2B5EF4-FFF2-40B4-BE49-F238E27FC236}">
                  <a16:creationId xmlns:a16="http://schemas.microsoft.com/office/drawing/2014/main" id="{4F2AE101-EF71-8D28-1BB6-CD62B6F71CA0}"/>
                </a:ext>
              </a:extLst>
            </p:cNvPr>
            <p:cNvSpPr/>
            <p:nvPr/>
          </p:nvSpPr>
          <p:spPr>
            <a:xfrm>
              <a:off x="1072751" y="1214823"/>
              <a:ext cx="4266846" cy="4266846"/>
            </a:xfrm>
            <a:prstGeom prst="ellipse">
              <a:avLst/>
            </a:prstGeom>
            <a:solidFill>
              <a:schemeClr val="bg1">
                <a:lumMod val="85000"/>
              </a:schemeClr>
            </a:solidFill>
            <a:ln w="76200"/>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AU"/>
            </a:p>
          </p:txBody>
        </p:sp>
        <p:sp>
          <p:nvSpPr>
            <p:cNvPr id="23" name="Oval 22">
              <a:extLst>
                <a:ext uri="{FF2B5EF4-FFF2-40B4-BE49-F238E27FC236}">
                  <a16:creationId xmlns:a16="http://schemas.microsoft.com/office/drawing/2014/main" id="{FE7B546F-B340-B254-AEC0-F7ECCA2C0C97}"/>
                </a:ext>
              </a:extLst>
            </p:cNvPr>
            <p:cNvSpPr/>
            <p:nvPr/>
          </p:nvSpPr>
          <p:spPr>
            <a:xfrm>
              <a:off x="1820657" y="1962729"/>
              <a:ext cx="2771035" cy="2771035"/>
            </a:xfrm>
            <a:prstGeom prst="ellipse">
              <a:avLst/>
            </a:prstGeom>
            <a:solidFill>
              <a:schemeClr val="bg1">
                <a:lumMod val="85000"/>
              </a:schemeClr>
            </a:solidFill>
            <a:ln w="76200"/>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AU"/>
            </a:p>
          </p:txBody>
        </p:sp>
        <p:sp>
          <p:nvSpPr>
            <p:cNvPr id="24" name="Oval 23">
              <a:extLst>
                <a:ext uri="{FF2B5EF4-FFF2-40B4-BE49-F238E27FC236}">
                  <a16:creationId xmlns:a16="http://schemas.microsoft.com/office/drawing/2014/main" id="{B045E170-D1D6-76FD-2C42-4FB994A84EF0}"/>
                </a:ext>
              </a:extLst>
            </p:cNvPr>
            <p:cNvSpPr/>
            <p:nvPr/>
          </p:nvSpPr>
          <p:spPr>
            <a:xfrm>
              <a:off x="2375030" y="2517102"/>
              <a:ext cx="1662288" cy="1662288"/>
            </a:xfrm>
            <a:prstGeom prst="ellipse">
              <a:avLst/>
            </a:prstGeom>
            <a:solidFill>
              <a:schemeClr val="bg1"/>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pPr algn="ctr"/>
              <a:r>
                <a:rPr lang="en-AU" sz="2400" b="1" dirty="0">
                  <a:solidFill>
                    <a:schemeClr val="tx1"/>
                  </a:solidFill>
                </a:rPr>
                <a:t>4</a:t>
              </a:r>
            </a:p>
          </p:txBody>
        </p:sp>
      </p:grpSp>
    </p:spTree>
    <p:extLst>
      <p:ext uri="{BB962C8B-B14F-4D97-AF65-F5344CB8AC3E}">
        <p14:creationId xmlns:p14="http://schemas.microsoft.com/office/powerpoint/2010/main" val="292268502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4023</TotalTime>
  <Words>1992</Words>
  <Application>Microsoft Office PowerPoint</Application>
  <PresentationFormat>Widescreen</PresentationFormat>
  <Paragraphs>153</Paragraphs>
  <Slides>16</Slides>
  <Notes>8</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16</vt:i4>
      </vt:variant>
    </vt:vector>
  </HeadingPairs>
  <TitlesOfParts>
    <vt:vector size="25" baseType="lpstr">
      <vt:lpstr>Aptos</vt:lpstr>
      <vt:lpstr>Arial</vt:lpstr>
      <vt:lpstr>Calibri</vt:lpstr>
      <vt:lpstr>Calibri Light</vt:lpstr>
      <vt:lpstr>Roboto</vt:lpstr>
      <vt:lpstr>Roboto Light</vt:lpstr>
      <vt:lpstr>Roboto Medium</vt:lpstr>
      <vt:lpstr>Symbol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James Katte</dc:creator>
  <cp:lastModifiedBy>James Katte</cp:lastModifiedBy>
  <cp:revision>42</cp:revision>
  <dcterms:created xsi:type="dcterms:W3CDTF">2023-07-29T04:57:57Z</dcterms:created>
  <dcterms:modified xsi:type="dcterms:W3CDTF">2025-05-27T05:07:37Z</dcterms:modified>
</cp:coreProperties>
</file>